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59" r:id="rId5"/>
    <p:sldMasterId id="2147483664" r:id="rId6"/>
  </p:sldMasterIdLst>
  <p:notesMasterIdLst>
    <p:notesMasterId r:id="rId8"/>
  </p:notesMasterIdLst>
  <p:handoutMasterIdLst>
    <p:handoutMasterId r:id="rId9"/>
  </p:handoutMasterIdLst>
  <p:sldIdLst>
    <p:sldId id="287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6">
          <p15:clr>
            <a:srgbClr val="A4A3A4"/>
          </p15:clr>
        </p15:guide>
        <p15:guide id="2" pos="56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E7F3FF"/>
    <a:srgbClr val="ECEDF8"/>
    <a:srgbClr val="DBE5F1"/>
    <a:srgbClr val="939393"/>
    <a:srgbClr val="D2DBFE"/>
    <a:srgbClr val="B8C0FA"/>
    <a:srgbClr val="A9BD38"/>
    <a:srgbClr val="F0F0F0"/>
    <a:srgbClr val="CED4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B3C791-4A09-CDA2-232E-2597EB73D334}" v="33" dt="2025-01-17T19:44:08.577"/>
    <p1510:client id="{7230D24E-EA68-6217-4C83-0D01FBCF4EC4}" v="111" dt="2025-01-17T20:08:14.181"/>
    <p1510:client id="{CEEE53FD-D6B5-458A-B203-54C87409B3DB}" v="8" dt="2025-01-17T19:10:51.3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582" y="114"/>
      </p:cViewPr>
      <p:guideLst>
        <p:guide orient="horz" pos="676"/>
        <p:guide pos="56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Add the title of your presentation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/>
              <a:t>Total Responses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843651"/>
            <a:ext cx="9144000" cy="299849"/>
            <a:chOff x="0" y="4843651"/>
            <a:chExt cx="9144000" cy="299849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4843651"/>
              <a:ext cx="9144000" cy="299849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Century Gothic" panose="020B0502020202020204" pitchFamily="34" charset="0"/>
                </a:rPr>
                <a:t>GCA   </a:t>
              </a:r>
              <a:r>
                <a:rPr lang="en-US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60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Goddard Contractors Association</a:t>
              </a:r>
              <a:endParaRPr lang="en-US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6889898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2" name="Flowchart: Connector 1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Connector 6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lowchart: Connector 7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 userDrawn="1"/>
          </p:nvGrpSpPr>
          <p:grpSpPr>
            <a:xfrm>
              <a:off x="7244325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11" name="Flowchart: Connector 10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Connector 11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Connector 12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7067112" y="4956618"/>
              <a:ext cx="106438" cy="106902"/>
              <a:chOff x="3200400" y="609600"/>
              <a:chExt cx="266700" cy="307975"/>
            </a:xfrm>
            <a:solidFill>
              <a:srgbClr val="D2DBFE"/>
            </a:solidFill>
          </p:grpSpPr>
          <p:sp>
            <p:nvSpPr>
              <p:cNvPr id="15" name="Flowchart: Connector 14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Connector 15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Connector 16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54647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57915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4843651"/>
            <a:ext cx="9144000" cy="299849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Century Gothic" panose="020B0502020202020204" pitchFamily="34" charset="0"/>
              </a:rPr>
              <a:t>GCA   </a:t>
            </a:r>
            <a:r>
              <a:rPr lang="en-US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Goddard Contractors Association</a:t>
            </a:r>
            <a:endParaRPr lang="en-US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889898" y="4956618"/>
            <a:ext cx="106438" cy="106902"/>
            <a:chOff x="3200400" y="609600"/>
            <a:chExt cx="266700" cy="307975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27" name="Flowchart: Connector 26"/>
            <p:cNvSpPr/>
            <p:nvPr userDrawn="1"/>
          </p:nvSpPr>
          <p:spPr>
            <a:xfrm>
              <a:off x="3200400" y="609600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Connector 27"/>
            <p:cNvSpPr/>
            <p:nvPr userDrawn="1"/>
          </p:nvSpPr>
          <p:spPr>
            <a:xfrm>
              <a:off x="3340100" y="70167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Connector 28"/>
            <p:cNvSpPr/>
            <p:nvPr userDrawn="1"/>
          </p:nvSpPr>
          <p:spPr>
            <a:xfrm>
              <a:off x="3200400" y="78422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7244325" y="4956618"/>
            <a:ext cx="106438" cy="106902"/>
            <a:chOff x="3200400" y="609600"/>
            <a:chExt cx="266700" cy="307975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24" name="Flowchart: Connector 23"/>
            <p:cNvSpPr/>
            <p:nvPr userDrawn="1"/>
          </p:nvSpPr>
          <p:spPr>
            <a:xfrm>
              <a:off x="3200400" y="609600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Connector 24"/>
            <p:cNvSpPr/>
            <p:nvPr userDrawn="1"/>
          </p:nvSpPr>
          <p:spPr>
            <a:xfrm>
              <a:off x="3340100" y="70167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Connector 25"/>
            <p:cNvSpPr/>
            <p:nvPr userDrawn="1"/>
          </p:nvSpPr>
          <p:spPr>
            <a:xfrm>
              <a:off x="3200400" y="78422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7067112" y="4956618"/>
            <a:ext cx="106438" cy="106902"/>
            <a:chOff x="3200400" y="609600"/>
            <a:chExt cx="266700" cy="307975"/>
          </a:xfrm>
          <a:solidFill>
            <a:srgbClr val="D2DBFE"/>
          </a:solidFill>
        </p:grpSpPr>
        <p:sp>
          <p:nvSpPr>
            <p:cNvPr id="21" name="Flowchart: Connector 20"/>
            <p:cNvSpPr/>
            <p:nvPr userDrawn="1"/>
          </p:nvSpPr>
          <p:spPr>
            <a:xfrm>
              <a:off x="3200400" y="609600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 userDrawn="1"/>
          </p:nvSpPr>
          <p:spPr>
            <a:xfrm>
              <a:off x="3340100" y="70167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/>
            <p:cNvSpPr/>
            <p:nvPr userDrawn="1"/>
          </p:nvSpPr>
          <p:spPr>
            <a:xfrm>
              <a:off x="3200400" y="78422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 userDrawn="1"/>
        </p:nvSpPr>
        <p:spPr>
          <a:xfrm>
            <a:off x="0" y="2423"/>
            <a:ext cx="4572000" cy="299849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1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Member Company Spotlight</a:t>
            </a:r>
            <a:endParaRPr lang="en-US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4843651"/>
            <a:ext cx="9144000" cy="299849"/>
            <a:chOff x="0" y="4843651"/>
            <a:chExt cx="9144000" cy="299849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843651"/>
              <a:ext cx="9144000" cy="299849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Century Gothic" panose="020B0502020202020204" pitchFamily="34" charset="0"/>
                </a:rPr>
                <a:t>GCA   </a:t>
              </a:r>
              <a:r>
                <a:rPr lang="en-US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60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Goddard Contractors Association</a:t>
              </a:r>
              <a:endParaRPr lang="en-US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15" name="Group 14"/>
            <p:cNvGrpSpPr/>
            <p:nvPr userDrawn="1"/>
          </p:nvGrpSpPr>
          <p:grpSpPr>
            <a:xfrm>
              <a:off x="6889898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24" name="Flowchart: Connector 23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Connector 24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lowchart: Connector 25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7244325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21" name="Flowchart: Connector 20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Connector 21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Connector 22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 userDrawn="1"/>
          </p:nvGrpSpPr>
          <p:grpSpPr>
            <a:xfrm>
              <a:off x="7067112" y="4956618"/>
              <a:ext cx="106438" cy="106902"/>
              <a:chOff x="3200400" y="609600"/>
              <a:chExt cx="266700" cy="307975"/>
            </a:xfrm>
            <a:solidFill>
              <a:srgbClr val="D2DBFE"/>
            </a:solidFill>
          </p:grpSpPr>
          <p:sp>
            <p:nvSpPr>
              <p:cNvPr id="18" name="Flowchart: Connector 17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Connector 18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Connector 19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817164"/>
              </p:ext>
            </p:extLst>
          </p:nvPr>
        </p:nvGraphicFramePr>
        <p:xfrm>
          <a:off x="115136" y="840963"/>
          <a:ext cx="8816216" cy="3942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7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143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1968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3366"/>
                          </a:solidFill>
                          <a:latin typeface="Arial"/>
                          <a:cs typeface="Arial"/>
                        </a:rPr>
                        <a:t>Size Standard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1400" b="0" baseline="0" dirty="0">
                          <a:solidFill>
                            <a:srgbClr val="003366"/>
                          </a:solidFill>
                        </a:rPr>
                        <a:t>$121M, 1,300 employees, 501(c)3 non-profit AbilityOne Authorized Provider, 5606 Dower House Road, Upper Marlboro, MD</a:t>
                      </a:r>
                      <a:endParaRPr lang="en-US" sz="1400" b="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3366"/>
                          </a:solidFill>
                          <a:latin typeface="Arial"/>
                          <a:ea typeface="+mn-ea"/>
                          <a:cs typeface="Arial"/>
                        </a:rPr>
                        <a:t>Corporate Description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3366"/>
                          </a:solidFill>
                        </a:rPr>
                        <a:t>Landscaping, TFM, Custodial, IT Services, Fulfillment and Warehouse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96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3366"/>
                          </a:solidFill>
                          <a:latin typeface="Arial"/>
                          <a:ea typeface="+mn-ea"/>
                          <a:cs typeface="Arial"/>
                        </a:rPr>
                        <a:t>Organizations we support at</a:t>
                      </a:r>
                      <a:r>
                        <a:rPr lang="en-US" sz="1400" b="1" kern="1200" baseline="0" dirty="0">
                          <a:solidFill>
                            <a:srgbClr val="003366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400" b="1" kern="1200" dirty="0">
                          <a:solidFill>
                            <a:srgbClr val="003366"/>
                          </a:solidFill>
                          <a:latin typeface="Arial"/>
                          <a:ea typeface="+mn-ea"/>
                          <a:cs typeface="Arial"/>
                        </a:rPr>
                        <a:t>Goddard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3366"/>
                          </a:solidFill>
                        </a:rPr>
                        <a:t>Goddard Greenbelt Campus and Wallops Island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887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/>
                          <a:ea typeface="+mn-ea"/>
                          <a:cs typeface="Arial"/>
                        </a:rPr>
                        <a:t>Goddard Contracts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>
                        <a:solidFill>
                          <a:srgbClr val="003366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/>
                          <a:ea typeface="+mn-ea"/>
                          <a:cs typeface="Arial"/>
                        </a:rPr>
                        <a:t>Capabilities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913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Goddard Space Flight Center Custodial, Recycling, and Landscaping Services, supports Greenbelt Campus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Grounds maintenance and custodial services for 3.8 M square feet of cleanable space + 1200 acres of exterior space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887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NASA Administrative Services, Goddard &amp; Wallops Island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</a:pP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Support for conferences and events at two facilities, clerical support, travel support, arranging meetings and maintaining calendars, </a:t>
                      </a:r>
                      <a:r>
                        <a:rPr lang="en-US" sz="1200" b="0" i="0" u="none" strike="noStrike" noProof="0" dirty="0">
                          <a:solidFill>
                            <a:srgbClr val="003366"/>
                          </a:solidFill>
                          <a:latin typeface="Calibri"/>
                        </a:rPr>
                        <a:t>support for the development and implementation of policies and procedures for programs </a:t>
                      </a:r>
                      <a:endParaRPr lang="en-US" sz="12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887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200" kern="120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20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604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200" b="1" kern="1200">
                        <a:solidFill>
                          <a:srgbClr val="0033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>
                        <a:solidFill>
                          <a:srgbClr val="003366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200" b="1" kern="1200">
                        <a:solidFill>
                          <a:srgbClr val="0033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2913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/>
                          <a:ea typeface="+mn-ea"/>
                          <a:cs typeface="Arial"/>
                        </a:rPr>
                        <a:t>Capabilities in Other Markets that could benefit Goddard’s Mission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NASA SEWP VI, IT services and call center support, large scale operations and maintenance support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20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136" y="452398"/>
            <a:ext cx="3872073" cy="391272"/>
          </a:xfrm>
        </p:spPr>
        <p:txBody>
          <a:bodyPr>
            <a:normAutofit fontScale="90000"/>
          </a:bodyPr>
          <a:lstStyle/>
          <a:p>
            <a:r>
              <a:rPr lang="en-US" err="1">
                <a:solidFill>
                  <a:srgbClr val="003366"/>
                </a:solidFill>
              </a:rPr>
              <a:t>Melwood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21201" y="186304"/>
            <a:ext cx="10855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>
                <a:solidFill>
                  <a:srgbClr val="003366"/>
                </a:solidFill>
                <a:latin typeface="Century Gothic" panose="020B0502020202020204" pitchFamily="34" charset="0"/>
              </a:rPr>
              <a:t>January 2025</a:t>
            </a: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60FC1D7F-6761-6BBB-964E-013FDBCC8C8E}"/>
              </a:ext>
            </a:extLst>
          </p:cNvPr>
          <p:cNvSpPr/>
          <p:nvPr/>
        </p:nvSpPr>
        <p:spPr>
          <a:xfrm>
            <a:off x="6097973" y="314813"/>
            <a:ext cx="669036" cy="416052"/>
          </a:xfrm>
          <a:custGeom>
            <a:avLst/>
            <a:gdLst/>
            <a:ahLst/>
            <a:cxnLst/>
            <a:rect l="l" t="t" r="r" b="b"/>
            <a:pathLst>
              <a:path w="669036" h="416052">
                <a:moveTo>
                  <a:pt x="0" y="0"/>
                </a:moveTo>
                <a:lnTo>
                  <a:pt x="669036" y="0"/>
                </a:lnTo>
                <a:lnTo>
                  <a:pt x="669036" y="416052"/>
                </a:lnTo>
                <a:lnTo>
                  <a:pt x="0" y="4160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FF5BF5CB59D4280E0C718C8D3B827" ma:contentTypeVersion="34" ma:contentTypeDescription="Create a new document." ma:contentTypeScope="" ma:versionID="6ab8999c8f28942846f3ac9da2ff3d8c">
  <xsd:schema xmlns:xsd="http://www.w3.org/2001/XMLSchema" xmlns:xs="http://www.w3.org/2001/XMLSchema" xmlns:p="http://schemas.microsoft.com/office/2006/metadata/properties" xmlns:ns2="602c9be8-9c56-4b74-b58a-e2d49ca8692a" xmlns:ns3="d851d597-2cec-4fe4-bf5b-a4f261f9156d" xmlns:ns4="688dedeb-1606-4a4e-9e2f-af566c77cd95" targetNamespace="http://schemas.microsoft.com/office/2006/metadata/properties" ma:root="true" ma:fieldsID="88c201c00f71feeb46daa0790b1487a2" ns2:_="" ns3:_="" ns4:_="">
    <xsd:import namespace="602c9be8-9c56-4b74-b58a-e2d49ca8692a"/>
    <xsd:import namespace="d851d597-2cec-4fe4-bf5b-a4f261f9156d"/>
    <xsd:import namespace="688dedeb-1606-4a4e-9e2f-af566c77cd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4:lcf76f155ced4ddcb4097134ff3c332f" minOccurs="0"/>
                <xsd:element ref="ns3:TaxCatchAll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2c9be8-9c56-4b74-b58a-e2d49ca869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51d597-2cec-4fe4-bf5b-a4f261f91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718efd6-cc18-40a9-b319-470c384dd5f4}" ma:internalName="TaxCatchAll" ma:showField="CatchAllData" ma:web="d851d597-2cec-4fe4-bf5b-a4f261f91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8dedeb-1606-4a4e-9e2f-af566c77cd95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56ca142-911a-4fd1-885b-124a5c9853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88dedeb-1606-4a4e-9e2f-af566c77cd95">
      <Terms xmlns="http://schemas.microsoft.com/office/infopath/2007/PartnerControls"/>
    </lcf76f155ced4ddcb4097134ff3c332f>
    <TaxCatchAll xmlns="d851d597-2cec-4fe4-bf5b-a4f261f9156d" xsi:nil="true"/>
  </documentManagement>
</p:properties>
</file>

<file path=customXml/itemProps1.xml><?xml version="1.0" encoding="utf-8"?>
<ds:datastoreItem xmlns:ds="http://schemas.openxmlformats.org/officeDocument/2006/customXml" ds:itemID="{89180823-4AF6-4DE7-B257-CD8FEAA919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73A7AC-0D83-4BCC-BA31-203038F5C21B}"/>
</file>

<file path=customXml/itemProps3.xml><?xml version="1.0" encoding="utf-8"?>
<ds:datastoreItem xmlns:ds="http://schemas.openxmlformats.org/officeDocument/2006/customXml" ds:itemID="{EA48E903-7F95-4230-B35C-7481F2B3B702}">
  <ds:schemaRefs>
    <ds:schemaRef ds:uri="3def6f2a-ac30-4d3e-8253-7c6c6b537d2c"/>
    <ds:schemaRef ds:uri="54985992-9d29-4246-904c-b104d9b56c2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1</TotalTime>
  <Words>159</Words>
  <Application>Microsoft Office PowerPoint</Application>
  <PresentationFormat>On-screen Show (16:9)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SM-template-20140529</vt:lpstr>
      <vt:lpstr>Data slides</vt:lpstr>
      <vt:lpstr>Response Summary</vt:lpstr>
      <vt:lpstr>Melwood</vt:lpstr>
    </vt:vector>
  </TitlesOfParts>
  <Company>SurveyMonkey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Mark Ferguson</cp:lastModifiedBy>
  <cp:revision>14</cp:revision>
  <dcterms:created xsi:type="dcterms:W3CDTF">2014-01-30T23:18:11Z</dcterms:created>
  <dcterms:modified xsi:type="dcterms:W3CDTF">2025-01-22T20:09:23Z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0x0101006D5FF5BF5CB59D4280E0C718C8D3B827</vt:lpwstr>
  </property>
  <property fmtid="{D5CDD505-2E9C-101B-9397-08002B2CF9AE}" pid="3" name="MediaServiceImageTags">
    <vt:lpwstr/>
  </property>
</Properties>
</file>