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5"/>
  </p:notesMasterIdLst>
  <p:handoutMasterIdLst>
    <p:handoutMasterId r:id="rId6"/>
  </p:handoutMasterIdLst>
  <p:sldIdLst>
    <p:sldId id="28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3366"/>
    <a:srgbClr val="E7F3FF"/>
    <a:srgbClr val="ECEDF8"/>
    <a:srgbClr val="DBE5F1"/>
    <a:srgbClr val="939393"/>
    <a:srgbClr val="D2DBFE"/>
    <a:srgbClr val="B8C0FA"/>
    <a:srgbClr val="A9BD3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29D51-DF0A-4F88-B1D1-BEC13D9D0AE3}" v="1" dt="2025-08-19T01:25:41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7" autoAdjust="0"/>
    <p:restoredTop sz="88536" autoAdjust="0"/>
  </p:normalViewPr>
  <p:slideViewPr>
    <p:cSldViewPr snapToGrid="0" snapToObjects="1">
      <p:cViewPr varScale="1">
        <p:scale>
          <a:sx n="146" d="100"/>
          <a:sy n="146" d="100"/>
        </p:scale>
        <p:origin x="390" y="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Dorsey" userId="af08e78e-0422-4a7b-a319-1e4c86cc0a9e" providerId="ADAL" clId="{FA229D51-DF0A-4F88-B1D1-BEC13D9D0AE3}"/>
    <pc:docChg chg="undo custSel modSld">
      <pc:chgData name="Tracy Dorsey" userId="af08e78e-0422-4a7b-a319-1e4c86cc0a9e" providerId="ADAL" clId="{FA229D51-DF0A-4F88-B1D1-BEC13D9D0AE3}" dt="2025-08-19T01:25:57.830" v="85" actId="20577"/>
      <pc:docMkLst>
        <pc:docMk/>
      </pc:docMkLst>
      <pc:sldChg chg="modSp mod">
        <pc:chgData name="Tracy Dorsey" userId="af08e78e-0422-4a7b-a319-1e4c86cc0a9e" providerId="ADAL" clId="{FA229D51-DF0A-4F88-B1D1-BEC13D9D0AE3}" dt="2025-08-19T01:25:57.830" v="85" actId="20577"/>
        <pc:sldMkLst>
          <pc:docMk/>
          <pc:sldMk cId="0" sldId="287"/>
        </pc:sldMkLst>
        <pc:graphicFrameChg chg="mod modGraphic">
          <ac:chgData name="Tracy Dorsey" userId="af08e78e-0422-4a7b-a319-1e4c86cc0a9e" providerId="ADAL" clId="{FA229D51-DF0A-4F88-B1D1-BEC13D9D0AE3}" dt="2025-08-19T01:25:57.830" v="85" actId="20577"/>
          <ac:graphicFrameMkLst>
            <pc:docMk/>
            <pc:sldMk cId="0" sldId="287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59982"/>
              </p:ext>
            </p:extLst>
          </p:nvPr>
        </p:nvGraphicFramePr>
        <p:xfrm>
          <a:off x="160030" y="479401"/>
          <a:ext cx="8823940" cy="4350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4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38K Employees, $9B+  MTS, Large Business; HQ Houston, TX; Regional Office Maple Lawn, MD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78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Engineering, Operations and Space Related Services, Logistics, Cyber &amp; Intelligence</a:t>
                      </a:r>
                      <a:r>
                        <a:rPr lang="en-US" sz="1400"/>
                        <a:t>, Defense, </a:t>
                      </a:r>
                      <a:r>
                        <a:rPr lang="en-US" sz="1400" dirty="0"/>
                        <a:t>Quality and Mission Assurance, Sustainable </a:t>
                      </a:r>
                      <a:r>
                        <a:rPr lang="en-US" sz="1400"/>
                        <a:t>Energy Tech.</a:t>
                      </a:r>
                      <a:endParaRPr lang="en-US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 GSFC</a:t>
                      </a:r>
                      <a:r>
                        <a:rPr lang="en-US" sz="12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1200" b="1" kern="1200" dirty="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Code 400, Code 500, Code 600, Code 840</a:t>
                      </a:r>
                      <a:endParaRPr lang="en-US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41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51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Ground Systems &amp; Mission Operations (GSMO) 3; </a:t>
                      </a:r>
                      <a:r>
                        <a:rPr lang="en-US" sz="12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Wallops Range Operations Contract (ROC) II;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Space Hardware Development and Mission Integration (MIST II &amp; OMES II);</a:t>
                      </a:r>
                      <a:r>
                        <a:rPr lang="en-US" sz="1200" b="0" i="0" u="none" strike="noStrike" kern="1200" dirty="0">
                          <a:solidFill>
                            <a:srgbClr val="333333"/>
                          </a:solidFill>
                          <a:effectLst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pace and Earth Science Data Anal. (SESDA)(sub);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Hydrospheric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and Biospheric Sciences (HBS) (Sub)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Spacecraft Flight Control, Systems Engineering, Ground System Dev;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Launch range operations support;</a:t>
                      </a:r>
                      <a:r>
                        <a:rPr lang="en-US" sz="1200" i="0" u="none" strike="noStrike" kern="1200" dirty="0">
                          <a:solidFill>
                            <a:srgbClr val="333333"/>
                          </a:solidFill>
                          <a:effectLst/>
                        </a:rPr>
                        <a:t> Space geodetic measurement equipment development &amp; production </a:t>
                      </a:r>
                      <a:r>
                        <a:rPr lang="en-US" sz="1200" i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E-NMTTC provides training on NASA workmanship standards; Quality and Mission Assurance; Scientific Data Analysis; Instrument and Spacecraft Development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41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 / HQ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99458"/>
                  </a:ext>
                </a:extLst>
              </a:tr>
              <a:tr h="99151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and Human Performance Contract (HHPC)</a:t>
                      </a: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Mission Systems Operations Contract (MSOC); Integrated Mission Operations Contract (IMOC) II</a:t>
                      </a:r>
                      <a:r>
                        <a:rPr lang="en-US" sz="1200" dirty="0"/>
                        <a:t>;</a:t>
                      </a:r>
                      <a:r>
                        <a:rPr lang="en-US" sz="1200" i="0" u="none" strike="noStrike" kern="1200" dirty="0">
                          <a:solidFill>
                            <a:srgbClr val="333333"/>
                          </a:solidFill>
                          <a:effectLst/>
                        </a:rPr>
                        <a:t> Intelligent Systems Research and Development Support (ISRDS);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others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Support services for the Office of Bioastronautics</a:t>
                      </a: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Hardware and software development and modification; Support and products for ground-based human spaceflight operations capability development and execution; </a:t>
                      </a:r>
                      <a:r>
                        <a:rPr lang="en-US" sz="1200" i="0" u="none" strike="noStrike" kern="1200" dirty="0">
                          <a:solidFill>
                            <a:srgbClr val="333333"/>
                          </a:solidFill>
                          <a:effectLst/>
                        </a:rPr>
                        <a:t>Scientific research, develops technologies, builds applications, and infuses and deploys advanced information systems technology</a:t>
                      </a:r>
                      <a:r>
                        <a:rPr lang="en-US" sz="1200" i="0" u="none" strike="noStrike" kern="1200" dirty="0">
                          <a:solidFill>
                            <a:srgbClr val="003366"/>
                          </a:solidFill>
                          <a:effectLst/>
                        </a:rPr>
                        <a:t>;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24605"/>
                  </a:ext>
                </a:extLst>
              </a:tr>
              <a:tr h="66211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rgbClr val="003366"/>
                          </a:solidFill>
                          <a:effectLst/>
                          <a:cs typeface="Arial" panose="020B0604020202020204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cs typeface="Arial" panose="020B0604020202020204" pitchFamily="34" charset="0"/>
                        </a:rPr>
                        <a:t>Space situational awareness; Base operations; Sustainable technologies</a:t>
                      </a: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cs typeface="Arial" panose="020B0604020202020204" pitchFamily="34" charset="0"/>
                        </a:rPr>
                        <a:t>Scientific research and laboratory services; Asset management; Launch and range services; Ground station development; Mission information tech</a:t>
                      </a:r>
                      <a:endParaRPr lang="en-US" sz="1100" dirty="0"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1634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93419" y="-22216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[8/2025]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CC945C-A185-5951-42EE-45472806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876" y="48424"/>
            <a:ext cx="691310" cy="3819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667b0d09-cb3a-47dc-be6d-9089f3b41c37}" enabled="1" method="Privileged" siteId="{9e52d672-a711-4a65-ad96-286a3703d96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2186</TotalTime>
  <Words>299</Words>
  <Application>Microsoft Office PowerPoint</Application>
  <PresentationFormat>On-screen Show (16:9)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PowerPoint Presentation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Tracy Dorsey</cp:lastModifiedBy>
  <cp:revision>96</cp:revision>
  <dcterms:created xsi:type="dcterms:W3CDTF">2014-01-30T23:18:11Z</dcterms:created>
  <dcterms:modified xsi:type="dcterms:W3CDTF">2025-08-19T01:26:00Z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7b0d09-cb3a-47dc-be6d-9089f3b41c37_Enabled">
    <vt:lpwstr>true</vt:lpwstr>
  </property>
  <property fmtid="{D5CDD505-2E9C-101B-9397-08002B2CF9AE}" pid="3" name="MSIP_Label_667b0d09-cb3a-47dc-be6d-9089f3b41c37_SetDate">
    <vt:lpwstr>2023-05-04T01:17:14Z</vt:lpwstr>
  </property>
  <property fmtid="{D5CDD505-2E9C-101B-9397-08002B2CF9AE}" pid="4" name="MSIP_Label_667b0d09-cb3a-47dc-be6d-9089f3b41c37_Method">
    <vt:lpwstr>Privileged</vt:lpwstr>
  </property>
  <property fmtid="{D5CDD505-2E9C-101B-9397-08002B2CF9AE}" pid="5" name="MSIP_Label_667b0d09-cb3a-47dc-be6d-9089f3b41c37_Name">
    <vt:lpwstr>KBR Confidential</vt:lpwstr>
  </property>
  <property fmtid="{D5CDD505-2E9C-101B-9397-08002B2CF9AE}" pid="6" name="MSIP_Label_667b0d09-cb3a-47dc-be6d-9089f3b41c37_SiteId">
    <vt:lpwstr>9e52d672-a711-4a65-ad96-286a3703d96e</vt:lpwstr>
  </property>
  <property fmtid="{D5CDD505-2E9C-101B-9397-08002B2CF9AE}" pid="7" name="MSIP_Label_667b0d09-cb3a-47dc-be6d-9089f3b41c37_ActionId">
    <vt:lpwstr>bb32b891-99bc-433d-8d24-4f9302ee48aa</vt:lpwstr>
  </property>
  <property fmtid="{D5CDD505-2E9C-101B-9397-08002B2CF9AE}" pid="8" name="MSIP_Label_667b0d09-cb3a-47dc-be6d-9089f3b41c37_ContentBits">
    <vt:lpwstr>1</vt:lpwstr>
  </property>
</Properties>
</file>