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59" r:id="rId5"/>
    <p:sldMasterId id="2147483664" r:id="rId6"/>
  </p:sldMasterIdLst>
  <p:notesMasterIdLst>
    <p:notesMasterId r:id="rId8"/>
  </p:notesMasterIdLst>
  <p:handoutMasterIdLst>
    <p:handoutMasterId r:id="rId9"/>
  </p:handoutMasterIdLst>
  <p:sldIdLst>
    <p:sldId id="287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E7F3FF"/>
    <a:srgbClr val="ECEDF8"/>
    <a:srgbClr val="DBE5F1"/>
    <a:srgbClr val="939393"/>
    <a:srgbClr val="D2DBFE"/>
    <a:srgbClr val="B8C0FA"/>
    <a:srgbClr val="A9BD38"/>
    <a:srgbClr val="F0F0F0"/>
    <a:srgbClr val="CED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87" autoAdjust="0"/>
    <p:restoredTop sz="88536" autoAdjust="0"/>
  </p:normalViewPr>
  <p:slideViewPr>
    <p:cSldViewPr snapToGrid="0" snapToObjects="1">
      <p:cViewPr varScale="1">
        <p:scale>
          <a:sx n="154" d="100"/>
          <a:sy n="154" d="100"/>
        </p:scale>
        <p:origin x="160" y="84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843651"/>
            <a:ext cx="9144000" cy="299849"/>
            <a:chOff x="0" y="4843651"/>
            <a:chExt cx="9144000" cy="299849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4843651"/>
              <a:ext cx="9144000" cy="29984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GCA   </a:t>
              </a:r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Goddard Contractors Association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6889898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" name="Flowchart: Connector 1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Connector 6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lowchart: Connector 7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 userDrawn="1"/>
          </p:nvGrpSpPr>
          <p:grpSpPr>
            <a:xfrm>
              <a:off x="7244325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11" name="Flowchart: Connector 10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Connector 11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Connector 12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7067112" y="4956618"/>
              <a:ext cx="106438" cy="106902"/>
              <a:chOff x="3200400" y="609600"/>
              <a:chExt cx="266700" cy="307975"/>
            </a:xfrm>
            <a:solidFill>
              <a:srgbClr val="D2DBFE"/>
            </a:solidFill>
          </p:grpSpPr>
          <p:sp>
            <p:nvSpPr>
              <p:cNvPr id="15" name="Flowchart: Connector 14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Connector 15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Connector 16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54647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57915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4843651"/>
            <a:ext cx="9144000" cy="299849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GCA  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Goddard Contractors Association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889898" y="4956618"/>
            <a:ext cx="106438" cy="106902"/>
            <a:chOff x="3200400" y="609600"/>
            <a:chExt cx="266700" cy="307975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7" name="Flowchart: Connector 26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7244325" y="4956618"/>
            <a:ext cx="106438" cy="106902"/>
            <a:chOff x="3200400" y="609600"/>
            <a:chExt cx="266700" cy="307975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4" name="Flowchart: Connector 23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Connector 24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Connector 25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7067112" y="4956618"/>
            <a:ext cx="106438" cy="106902"/>
            <a:chOff x="3200400" y="609600"/>
            <a:chExt cx="266700" cy="307975"/>
          </a:xfrm>
          <a:solidFill>
            <a:srgbClr val="D2DBFE"/>
          </a:solidFill>
        </p:grpSpPr>
        <p:sp>
          <p:nvSpPr>
            <p:cNvPr id="21" name="Flowchart: Connector 20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 userDrawn="1"/>
        </p:nvSpPr>
        <p:spPr>
          <a:xfrm>
            <a:off x="0" y="2423"/>
            <a:ext cx="4572000" cy="299849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Member Company Spotlight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4843651"/>
            <a:ext cx="9144000" cy="299849"/>
            <a:chOff x="0" y="4843651"/>
            <a:chExt cx="9144000" cy="299849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843651"/>
              <a:ext cx="9144000" cy="29984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GCA   </a:t>
              </a:r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Goddard Contractors Association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15" name="Group 14"/>
            <p:cNvGrpSpPr/>
            <p:nvPr userDrawn="1"/>
          </p:nvGrpSpPr>
          <p:grpSpPr>
            <a:xfrm>
              <a:off x="6889898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4" name="Flowchart: Connector 23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Connector 24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lowchart: Connector 25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7244325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1" name="Flowchart: Connector 20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Connector 21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Connector 22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 userDrawn="1"/>
          </p:nvGrpSpPr>
          <p:grpSpPr>
            <a:xfrm>
              <a:off x="7067112" y="4956618"/>
              <a:ext cx="106438" cy="106902"/>
              <a:chOff x="3200400" y="609600"/>
              <a:chExt cx="266700" cy="307975"/>
            </a:xfrm>
            <a:solidFill>
              <a:srgbClr val="D2DBFE"/>
            </a:solidFill>
          </p:grpSpPr>
          <p:sp>
            <p:nvSpPr>
              <p:cNvPr id="18" name="Flowchart: Connector 17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Connector 18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Connector 19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420537"/>
              </p:ext>
            </p:extLst>
          </p:nvPr>
        </p:nvGraphicFramePr>
        <p:xfrm>
          <a:off x="93306" y="723979"/>
          <a:ext cx="8935558" cy="4089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7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216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Size Standard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rgbClr val="003366"/>
                          </a:solidFill>
                        </a:rPr>
                        <a:t>400+ employees -  HQ in </a:t>
                      </a:r>
                      <a:r>
                        <a:rPr lang="en-US" sz="1400" b="0" baseline="0">
                          <a:solidFill>
                            <a:srgbClr val="003366"/>
                          </a:solidFill>
                        </a:rPr>
                        <a:t>Houston, TX with offices in MD and AZ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9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Corporate Description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003366"/>
                          </a:solidFill>
                          <a:effectLst/>
                        </a:rPr>
                        <a:t>Provides lunar delivery, data transmission, and infrastructure services to Open Access to the Moon for the Progress of Humanity.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9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Organizations at</a:t>
                      </a:r>
                      <a:r>
                        <a:rPr lang="en-US" sz="1400" b="1" kern="1200" baseline="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Goddard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3366"/>
                          </a:solidFill>
                        </a:rPr>
                        <a:t>580, 470, 480, 450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9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Goddard Contracts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Capabilities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9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OMES III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JV Prime for Omnibus Engineering Services Contract  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9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NSNS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Design, develop, manufacture and deploy lunar communication, data relay, positioning, navigation and timing systems 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9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MIST, SEAS, GSMO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Subcontractor providing engineering services 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9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Other NASA Center / HQ Contracts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Capabilities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9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CLPS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Awarded 4 Lunar landing missions carrying various NASA and commercial payloads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9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LTV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Design, develop, manufacture and build lunar payloads (Down select- Summer 2025)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9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JSC- JETS, MSOC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Subcontractor providing engineering services 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9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Capabilities in Other Markets that could benefit Goddard’s Mission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Leader in Commercial </a:t>
                      </a:r>
                      <a:r>
                        <a:rPr lang="en-US" sz="1200" b="0" i="0" kern="12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Lunar Access Services, Orbital Services, Lunar Data Services, and Space Products and Infrastructure</a:t>
                      </a:r>
                      <a:endParaRPr lang="en-US" sz="12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136" y="354647"/>
            <a:ext cx="3872073" cy="3912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366"/>
                </a:solidFill>
              </a:rPr>
              <a:t>Intuitive Machines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41033" y="35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i="1" dirty="0">
              <a:solidFill>
                <a:srgbClr val="0033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77014" y="-22216"/>
            <a:ext cx="954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>
                <a:solidFill>
                  <a:srgbClr val="003366"/>
                </a:solidFill>
                <a:latin typeface="Century Gothic" panose="020B0502020202020204" pitchFamily="34" charset="0"/>
              </a:rPr>
              <a:t>9 April 2025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FF9581-3C2C-87B1-3D7A-47521FE51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130" y="55984"/>
            <a:ext cx="1676963" cy="61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8dedeb-1606-4a4e-9e2f-af566c77cd95">
      <Terms xmlns="http://schemas.microsoft.com/office/infopath/2007/PartnerControls"/>
    </lcf76f155ced4ddcb4097134ff3c332f>
    <TaxCatchAll xmlns="d851d597-2cec-4fe4-bf5b-a4f261f9156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FF5BF5CB59D4280E0C718C8D3B827" ma:contentTypeVersion="34" ma:contentTypeDescription="Create a new document." ma:contentTypeScope="" ma:versionID="6ab8999c8f28942846f3ac9da2ff3d8c">
  <xsd:schema xmlns:xsd="http://www.w3.org/2001/XMLSchema" xmlns:xs="http://www.w3.org/2001/XMLSchema" xmlns:p="http://schemas.microsoft.com/office/2006/metadata/properties" xmlns:ns2="602c9be8-9c56-4b74-b58a-e2d49ca8692a" xmlns:ns3="d851d597-2cec-4fe4-bf5b-a4f261f9156d" xmlns:ns4="688dedeb-1606-4a4e-9e2f-af566c77cd95" targetNamespace="http://schemas.microsoft.com/office/2006/metadata/properties" ma:root="true" ma:fieldsID="88c201c00f71feeb46daa0790b1487a2" ns2:_="" ns3:_="" ns4:_="">
    <xsd:import namespace="602c9be8-9c56-4b74-b58a-e2d49ca8692a"/>
    <xsd:import namespace="d851d597-2cec-4fe4-bf5b-a4f261f9156d"/>
    <xsd:import namespace="688dedeb-1606-4a4e-9e2f-af566c77cd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4:lcf76f155ced4ddcb4097134ff3c332f" minOccurs="0"/>
                <xsd:element ref="ns3:TaxCatchAll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2c9be8-9c56-4b74-b58a-e2d49ca869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51d597-2cec-4fe4-bf5b-a4f261f91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718efd6-cc18-40a9-b319-470c384dd5f4}" ma:internalName="TaxCatchAll" ma:showField="CatchAllData" ma:web="d851d597-2cec-4fe4-bf5b-a4f261f91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8dedeb-1606-4a4e-9e2f-af566c77cd95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56ca142-911a-4fd1-885b-124a5c9853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48E903-7F95-4230-B35C-7481F2B3B702}">
  <ds:schemaRefs>
    <ds:schemaRef ds:uri="http://schemas.microsoft.com/office/2006/metadata/properties"/>
    <ds:schemaRef ds:uri="http://schemas.microsoft.com/office/infopath/2007/PartnerControls"/>
    <ds:schemaRef ds:uri="688dedeb-1606-4a4e-9e2f-af566c77cd95"/>
    <ds:schemaRef ds:uri="d851d597-2cec-4fe4-bf5b-a4f261f9156d"/>
  </ds:schemaRefs>
</ds:datastoreItem>
</file>

<file path=customXml/itemProps2.xml><?xml version="1.0" encoding="utf-8"?>
<ds:datastoreItem xmlns:ds="http://schemas.openxmlformats.org/officeDocument/2006/customXml" ds:itemID="{89180823-4AF6-4DE7-B257-CD8FEAA919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598E96-58E0-4B78-9FD9-D41875C7AA69}"/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3235</TotalTime>
  <Words>168</Words>
  <Application>Microsoft Office PowerPoint</Application>
  <PresentationFormat>On-screen Show (16:9)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SM-template-20140529</vt:lpstr>
      <vt:lpstr>Data slides</vt:lpstr>
      <vt:lpstr>Response Summary</vt:lpstr>
      <vt:lpstr>Intuitive Machines </vt:lpstr>
    </vt:vector>
  </TitlesOfParts>
  <Company>SurveyMonkey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Mark Ferguson</cp:lastModifiedBy>
  <cp:revision>89</cp:revision>
  <dcterms:created xsi:type="dcterms:W3CDTF">2014-01-30T23:18:11Z</dcterms:created>
  <dcterms:modified xsi:type="dcterms:W3CDTF">2025-04-08T16:56:23Z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0x0101006D5FF5BF5CB59D4280E0C718C8D3B827</vt:lpwstr>
  </property>
</Properties>
</file>