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59" r:id="rId2"/>
    <p:sldMasterId id="2147483664" r:id="rId3"/>
  </p:sldMasterIdLst>
  <p:notesMasterIdLst>
    <p:notesMasterId r:id="rId5"/>
  </p:notesMasterIdLst>
  <p:handoutMasterIdLst>
    <p:handoutMasterId r:id="rId6"/>
  </p:handoutMasterIdLst>
  <p:sldIdLst>
    <p:sldId id="287" r:id="rId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6">
          <p15:clr>
            <a:srgbClr val="A4A3A4"/>
          </p15:clr>
        </p15:guide>
        <p15:guide id="2" pos="56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E7F3FF"/>
    <a:srgbClr val="ECEDF8"/>
    <a:srgbClr val="DBE5F1"/>
    <a:srgbClr val="939393"/>
    <a:srgbClr val="D2DBFE"/>
    <a:srgbClr val="B8C0FA"/>
    <a:srgbClr val="A9BD38"/>
    <a:srgbClr val="F0F0F0"/>
    <a:srgbClr val="CED42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87" autoAdjust="0"/>
    <p:restoredTop sz="88536" autoAdjust="0"/>
  </p:normalViewPr>
  <p:slideViewPr>
    <p:cSldViewPr snapToGrid="0" snapToObjects="1">
      <p:cViewPr varScale="1">
        <p:scale>
          <a:sx n="78" d="100"/>
          <a:sy n="78" d="100"/>
        </p:scale>
        <p:origin x="1268" y="56"/>
      </p:cViewPr>
      <p:guideLst>
        <p:guide orient="horz" pos="676"/>
        <p:guide pos="56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350545-E260-4F41-A803-5BF85CFE96EA}" type="datetimeFigureOut">
              <a:rPr lang="en-US" smtClean="0"/>
              <a:pPr/>
              <a:t>8/18/2025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BD68D1-0A4A-364F-B3D1-97755523CCB2}" type="slidenum">
              <a:rPr lang="en-US" smtClean="0"/>
              <a:pPr/>
              <a:t>‹#›</a:t>
            </a:fld>
            <a:endParaRPr lang="en-US" dirty="0"/>
          </a:p>
        </p:txBody>
      </p:sp>
    </p:spTree>
    <p:extLst>
      <p:ext uri="{BB962C8B-B14F-4D97-AF65-F5344CB8AC3E}">
        <p14:creationId xmlns:p14="http://schemas.microsoft.com/office/powerpoint/2010/main" val="4420469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CAFC9-2F5E-7849-9A3C-3E3602566C83}" type="datetimeFigureOut">
              <a:rPr lang="en-US" smtClean="0"/>
              <a:pPr/>
              <a:t>8/18/2025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9D8E-2A04-7648-BB99-EC53D2571000}" type="slidenum">
              <a:rPr lang="en-US" smtClean="0"/>
              <a:pPr/>
              <a:t>‹#›</a:t>
            </a:fld>
            <a:endParaRPr lang="en-US" dirty="0"/>
          </a:p>
        </p:txBody>
      </p:sp>
    </p:spTree>
    <p:extLst>
      <p:ext uri="{BB962C8B-B14F-4D97-AF65-F5344CB8AC3E}">
        <p14:creationId xmlns:p14="http://schemas.microsoft.com/office/powerpoint/2010/main" val="25517327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2494609"/>
            <a:ext cx="5661618" cy="1234730"/>
          </a:xfrm>
        </p:spPr>
        <p:txBody>
          <a:bodyPr anchor="b">
            <a:normAutofit/>
          </a:bodyPr>
          <a:lstStyle>
            <a:lvl1pPr marL="0" indent="0">
              <a:buNone/>
              <a:defRPr sz="3600" b="1" baseline="0">
                <a:solidFill>
                  <a:srgbClr val="FFFFFF"/>
                </a:solidFill>
              </a:defRPr>
            </a:lvl1pPr>
          </a:lstStyle>
          <a:p>
            <a:pPr lvl="0"/>
            <a:r>
              <a:rPr lang="en-US" dirty="0"/>
              <a:t>Add the title of your presentation here</a:t>
            </a:r>
          </a:p>
        </p:txBody>
      </p:sp>
      <p:sp>
        <p:nvSpPr>
          <p:cNvPr id="3" name="Text Placeholder 2"/>
          <p:cNvSpPr>
            <a:spLocks noGrp="1"/>
          </p:cNvSpPr>
          <p:nvPr>
            <p:ph type="body" sz="quarter" idx="12"/>
          </p:nvPr>
        </p:nvSpPr>
        <p:spPr>
          <a:xfrm>
            <a:off x="258728" y="3729038"/>
            <a:ext cx="2938463" cy="385762"/>
          </a:xfrm>
        </p:spPr>
        <p:txBody>
          <a:bodyPr>
            <a:normAutofit/>
          </a:bodyPr>
          <a:lstStyle>
            <a:lvl1pPr>
              <a:defRPr sz="12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812112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Tree>
    <p:extLst>
      <p:ext uri="{BB962C8B-B14F-4D97-AF65-F5344CB8AC3E}">
        <p14:creationId xmlns:p14="http://schemas.microsoft.com/office/powerpoint/2010/main" val="5964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3"/>
          </p:nvPr>
        </p:nvSpPr>
        <p:spPr>
          <a:xfrm>
            <a:off x="115888" y="723900"/>
            <a:ext cx="3887787" cy="261938"/>
          </a:xfrm>
        </p:spPr>
        <p:txBody>
          <a:bodyPr/>
          <a:lstStyle/>
          <a:p>
            <a:pPr lvl="0"/>
            <a:r>
              <a:rPr lang="en-US" dirty="0"/>
              <a:t>Click to edit Master text styles</a:t>
            </a:r>
          </a:p>
        </p:txBody>
      </p:sp>
    </p:spTree>
    <p:extLst>
      <p:ext uri="{BB962C8B-B14F-4D97-AF65-F5344CB8AC3E}">
        <p14:creationId xmlns:p14="http://schemas.microsoft.com/office/powerpoint/2010/main" val="345174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aphicFrame>
        <p:nvGraphicFramePr>
          <p:cNvPr id="5" name="Table 4"/>
          <p:cNvGraphicFramePr>
            <a:graphicFrameLocks noGrp="1"/>
          </p:cNvGraphicFramePr>
          <p:nvPr userDrawn="1">
            <p:extLst>
              <p:ext uri="{D42A27DB-BD31-4B8C-83A1-F6EECF244321}">
                <p14:modId xmlns:p14="http://schemas.microsoft.com/office/powerpoint/2010/main" val="731729107"/>
              </p:ext>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312125">
                <a:tc>
                  <a:txBody>
                    <a:bodyPr/>
                    <a:lstStyle/>
                    <a:p>
                      <a:r>
                        <a:rPr lang="en-US" sz="1100" dirty="0">
                          <a:solidFill>
                            <a:schemeClr val="bg1"/>
                          </a:solidFill>
                          <a:latin typeface="Arial"/>
                          <a:cs typeface="Arial"/>
                        </a:rPr>
                        <a:t>Answer Choices</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a:solidFill>
                            <a:schemeClr val="bg1"/>
                          </a:solidFill>
                          <a:latin typeface="Arial"/>
                          <a:cs typeface="Arial"/>
                        </a:rPr>
                        <a:t>Responses</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2125">
                <a:tc>
                  <a:txBody>
                    <a:bodyPr/>
                    <a:lstStyle/>
                    <a:p>
                      <a:r>
                        <a:rPr lang="en-US" sz="1050" dirty="0">
                          <a:solidFill>
                            <a:schemeClr val="tx1"/>
                          </a:solidFill>
                          <a:latin typeface="Arial"/>
                          <a:cs typeface="Arial"/>
                        </a:rPr>
                        <a:t>Less than one year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2125">
                <a:tc>
                  <a:txBody>
                    <a:bodyPr/>
                    <a:lstStyle/>
                    <a:p>
                      <a:r>
                        <a:rPr lang="en-US" sz="1050" dirty="0">
                          <a:solidFill>
                            <a:schemeClr val="tx1"/>
                          </a:solidFill>
                          <a:latin typeface="Arial"/>
                          <a:cs typeface="Arial"/>
                        </a:rPr>
                        <a:t>1 to 3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2125">
                <a:tc>
                  <a:txBody>
                    <a:bodyPr/>
                    <a:lstStyle/>
                    <a:p>
                      <a:r>
                        <a:rPr lang="en-US" sz="1050" dirty="0">
                          <a:solidFill>
                            <a:schemeClr val="tx1"/>
                          </a:solidFill>
                          <a:latin typeface="Arial"/>
                          <a:cs typeface="Arial"/>
                        </a:rPr>
                        <a:t>3 to 5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25.00%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25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2125">
                <a:tc>
                  <a:txBody>
                    <a:bodyPr/>
                    <a:lstStyle/>
                    <a:p>
                      <a:r>
                        <a:rPr lang="en-US" sz="1050" dirty="0">
                          <a:solidFill>
                            <a:schemeClr val="tx1"/>
                          </a:solidFill>
                          <a:latin typeface="Arial"/>
                          <a:cs typeface="Arial"/>
                        </a:rPr>
                        <a:t>5 to 7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2125">
                <a:tc>
                  <a:txBody>
                    <a:bodyPr/>
                    <a:lstStyle/>
                    <a:p>
                      <a:r>
                        <a:rPr lang="en-US" sz="1050" dirty="0">
                          <a:solidFill>
                            <a:schemeClr val="tx1"/>
                          </a:solidFill>
                          <a:latin typeface="Arial"/>
                          <a:cs typeface="Arial"/>
                        </a:rPr>
                        <a:t>More than seven</a:t>
                      </a:r>
                      <a:r>
                        <a:rPr lang="en-US" sz="1050" baseline="0" dirty="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40.00%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40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2125">
                <a:tc>
                  <a:txBody>
                    <a:bodyPr/>
                    <a:lstStyle/>
                    <a:p>
                      <a:r>
                        <a:rPr lang="en-US" sz="1050" dirty="0">
                          <a:solidFill>
                            <a:srgbClr val="FFFFFF"/>
                          </a:solidFill>
                          <a:latin typeface="Arial"/>
                          <a:cs typeface="Arial"/>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a:solidFill>
                            <a:srgbClr val="FFFFFF"/>
                          </a:solidFill>
                          <a:latin typeface="Arial"/>
                          <a:cs typeface="Arial"/>
                        </a:rPr>
                        <a:t>100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a:t>Click to edit Master text styles</a:t>
            </a:r>
          </a:p>
        </p:txBody>
      </p:sp>
    </p:spTree>
    <p:extLst>
      <p:ext uri="{BB962C8B-B14F-4D97-AF65-F5344CB8AC3E}">
        <p14:creationId xmlns:p14="http://schemas.microsoft.com/office/powerpoint/2010/main" val="404644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13" name="Text Placeholder 12"/>
          <p:cNvSpPr>
            <a:spLocks noGrp="1"/>
          </p:cNvSpPr>
          <p:nvPr>
            <p:ph type="body" sz="quarter" idx="13"/>
          </p:nvPr>
        </p:nvSpPr>
        <p:spPr>
          <a:xfrm>
            <a:off x="211403" y="3639393"/>
            <a:ext cx="4576388" cy="350837"/>
          </a:xfrm>
        </p:spPr>
        <p:txBody>
          <a:bodyPr/>
          <a:lstStyle>
            <a:lvl1pPr>
              <a:defRPr b="0"/>
            </a:lvl1pPr>
          </a:lstStyle>
          <a:p>
            <a:pPr lvl="0"/>
            <a:r>
              <a:rPr lang="en-US" dirty="0"/>
              <a:t>Click to edit</a:t>
            </a:r>
          </a:p>
        </p:txBody>
      </p:sp>
      <p:sp>
        <p:nvSpPr>
          <p:cNvPr id="17" name="Title 16"/>
          <p:cNvSpPr>
            <a:spLocks noGrp="1"/>
          </p:cNvSpPr>
          <p:nvPr>
            <p:ph type="title"/>
          </p:nvPr>
        </p:nvSpPr>
        <p:spPr>
          <a:xfrm>
            <a:off x="204788" y="2334751"/>
            <a:ext cx="8229600" cy="857250"/>
          </a:xfrm>
        </p:spPr>
        <p:txBody>
          <a:bodyPr/>
          <a:lstStyle/>
          <a:p>
            <a:r>
              <a:rPr lang="en-US" dirty="0"/>
              <a:t>Click to edit Master title style</a:t>
            </a:r>
          </a:p>
        </p:txBody>
      </p:sp>
      <p:sp>
        <p:nvSpPr>
          <p:cNvPr id="16" name="Text Placeholder 5"/>
          <p:cNvSpPr>
            <a:spLocks noGrp="1"/>
          </p:cNvSpPr>
          <p:nvPr>
            <p:ph type="body" sz="quarter" idx="17" hasCustomPrompt="1"/>
          </p:nvPr>
        </p:nvSpPr>
        <p:spPr>
          <a:xfrm>
            <a:off x="204788" y="3032255"/>
            <a:ext cx="3859212" cy="280987"/>
          </a:xfrm>
        </p:spPr>
        <p:txBody>
          <a:bodyPr/>
          <a:lstStyle>
            <a:lvl2pPr marL="4763" indent="0">
              <a:buNone/>
              <a:defRPr sz="1600">
                <a:solidFill>
                  <a:schemeClr val="bg1">
                    <a:lumMod val="50000"/>
                  </a:schemeClr>
                </a:solidFill>
                <a:latin typeface="Arial"/>
                <a:cs typeface="Arial"/>
              </a:defRPr>
            </a:lvl2pPr>
          </a:lstStyle>
          <a:p>
            <a:pPr lvl="1"/>
            <a:r>
              <a:rPr lang="en-US" dirty="0"/>
              <a:t>Total Responses</a:t>
            </a:r>
          </a:p>
        </p:txBody>
      </p:sp>
      <p:sp>
        <p:nvSpPr>
          <p:cNvPr id="7" name="Text Placeholder 12"/>
          <p:cNvSpPr>
            <a:spLocks noGrp="1"/>
          </p:cNvSpPr>
          <p:nvPr>
            <p:ph type="body" sz="quarter" idx="18"/>
          </p:nvPr>
        </p:nvSpPr>
        <p:spPr>
          <a:xfrm>
            <a:off x="211403" y="4047840"/>
            <a:ext cx="4576388" cy="350837"/>
          </a:xfrm>
        </p:spPr>
        <p:txBody>
          <a:bodyPr/>
          <a:lstStyle>
            <a:lvl1pPr>
              <a:defRPr b="0"/>
            </a:lvl1pPr>
          </a:lstStyle>
          <a:p>
            <a:pPr lvl="0"/>
            <a:r>
              <a:rPr lang="en-US" dirty="0"/>
              <a:t>Click to edit</a:t>
            </a:r>
          </a:p>
        </p:txBody>
      </p:sp>
    </p:spTree>
    <p:extLst>
      <p:ext uri="{BB962C8B-B14F-4D97-AF65-F5344CB8AC3E}">
        <p14:creationId xmlns:p14="http://schemas.microsoft.com/office/powerpoint/2010/main" val="29648302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788" y="1200151"/>
            <a:ext cx="8482012"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86800" y="4828084"/>
            <a:ext cx="384104" cy="273844"/>
          </a:xfrm>
          <a:prstGeom prst="rect">
            <a:avLst/>
          </a:prstGeom>
        </p:spPr>
        <p:txBody>
          <a:bodyPr vert="horz" lIns="91440" tIns="45720" rIns="91440" bIns="45720" rtlCol="0" anchor="ctr"/>
          <a:lstStyle>
            <a:lvl1pPr algn="r">
              <a:defRPr sz="1200">
                <a:solidFill>
                  <a:srgbClr val="CCCCCC"/>
                </a:solidFill>
                <a:latin typeface="Arial"/>
                <a:cs typeface="Arial"/>
              </a:defRPr>
            </a:lvl1pPr>
          </a:lstStyle>
          <a:p>
            <a:fld id="{7FE0505B-37A8-D24C-BEF3-C2D216B51C70}" type="slidenum">
              <a:rPr lang="en-US" smtClean="0"/>
              <a:pPr/>
              <a:t>‹#›</a:t>
            </a:fld>
            <a:endParaRPr lang="en-US" dirty="0"/>
          </a:p>
        </p:txBody>
      </p:sp>
      <p:grpSp>
        <p:nvGrpSpPr>
          <p:cNvPr id="18" name="Group 17"/>
          <p:cNvGrpSpPr/>
          <p:nvPr userDrawn="1"/>
        </p:nvGrpSpPr>
        <p:grpSpPr>
          <a:xfrm>
            <a:off x="0" y="4843651"/>
            <a:ext cx="9144000" cy="299849"/>
            <a:chOff x="0" y="4843651"/>
            <a:chExt cx="9144000" cy="299849"/>
          </a:xfrm>
        </p:grpSpPr>
        <p:sp>
          <p:nvSpPr>
            <p:cNvPr id="5" name="Rectangle 4"/>
            <p:cNvSpPr/>
            <p:nvPr userDrawn="1"/>
          </p:nvSpPr>
          <p:spPr>
            <a:xfrm>
              <a:off x="0" y="4843651"/>
              <a:ext cx="9144000" cy="299849"/>
            </a:xfrm>
            <a:prstGeom prst="rect">
              <a:avLst/>
            </a:prstGeom>
            <a:solidFill>
              <a:srgbClr val="0033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Century Gothic" panose="020B0502020202020204" pitchFamily="34" charset="0"/>
                </a:rPr>
                <a:t>GCA   </a:t>
              </a:r>
              <a:r>
                <a:rPr lang="en-US" dirty="0">
                  <a:solidFill>
                    <a:schemeClr val="bg1"/>
                  </a:solidFill>
                  <a:latin typeface="Century Gothic" panose="020B0502020202020204" pitchFamily="34" charset="0"/>
                </a:rPr>
                <a:t> </a:t>
              </a:r>
              <a:r>
                <a:rPr lang="en-US" sz="1600" dirty="0">
                  <a:solidFill>
                    <a:schemeClr val="bg1">
                      <a:lumMod val="85000"/>
                    </a:schemeClr>
                  </a:solidFill>
                  <a:latin typeface="Century Gothic" panose="020B0502020202020204" pitchFamily="34" charset="0"/>
                </a:rPr>
                <a:t>Goddard Contractors Association</a:t>
              </a:r>
              <a:endParaRPr lang="en-US" dirty="0">
                <a:solidFill>
                  <a:schemeClr val="bg1">
                    <a:lumMod val="85000"/>
                  </a:schemeClr>
                </a:solidFill>
                <a:latin typeface="Century Gothic" panose="020B0502020202020204" pitchFamily="34" charset="0"/>
              </a:endParaRPr>
            </a:p>
          </p:txBody>
        </p:sp>
        <p:grpSp>
          <p:nvGrpSpPr>
            <p:cNvPr id="9" name="Group 8"/>
            <p:cNvGrpSpPr/>
            <p:nvPr userDrawn="1"/>
          </p:nvGrpSpPr>
          <p:grpSpPr>
            <a:xfrm>
              <a:off x="6889898" y="4956618"/>
              <a:ext cx="106438" cy="106902"/>
              <a:chOff x="3200400" y="609600"/>
              <a:chExt cx="266700" cy="307975"/>
            </a:xfrm>
            <a:solidFill>
              <a:schemeClr val="tx1">
                <a:lumMod val="20000"/>
                <a:lumOff val="80000"/>
              </a:schemeClr>
            </a:solidFill>
          </p:grpSpPr>
          <p:sp>
            <p:nvSpPr>
              <p:cNvPr id="2" name="Flowchart: Connector 1"/>
              <p:cNvSpPr/>
              <p:nvPr userDrawn="1"/>
            </p:nvSpPr>
            <p:spPr>
              <a:xfrm>
                <a:off x="3200400" y="609600"/>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Flowchart: Connector 6"/>
              <p:cNvSpPr/>
              <p:nvPr userDrawn="1"/>
            </p:nvSpPr>
            <p:spPr>
              <a:xfrm>
                <a:off x="3340100" y="70167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Flowchart: Connector 7"/>
              <p:cNvSpPr/>
              <p:nvPr userDrawn="1"/>
            </p:nvSpPr>
            <p:spPr>
              <a:xfrm>
                <a:off x="3200400" y="78422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0" name="Group 9"/>
            <p:cNvGrpSpPr/>
            <p:nvPr userDrawn="1"/>
          </p:nvGrpSpPr>
          <p:grpSpPr>
            <a:xfrm>
              <a:off x="7244325" y="4956618"/>
              <a:ext cx="106438" cy="106902"/>
              <a:chOff x="3200400" y="609600"/>
              <a:chExt cx="266700" cy="307975"/>
            </a:xfrm>
            <a:solidFill>
              <a:schemeClr val="tx1">
                <a:lumMod val="20000"/>
                <a:lumOff val="80000"/>
              </a:schemeClr>
            </a:solidFill>
          </p:grpSpPr>
          <p:sp>
            <p:nvSpPr>
              <p:cNvPr id="11" name="Flowchart: Connector 10"/>
              <p:cNvSpPr/>
              <p:nvPr userDrawn="1"/>
            </p:nvSpPr>
            <p:spPr>
              <a:xfrm>
                <a:off x="3200400" y="609600"/>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Flowchart: Connector 11"/>
              <p:cNvSpPr/>
              <p:nvPr userDrawn="1"/>
            </p:nvSpPr>
            <p:spPr>
              <a:xfrm>
                <a:off x="3340100" y="70167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Flowchart: Connector 12"/>
              <p:cNvSpPr/>
              <p:nvPr userDrawn="1"/>
            </p:nvSpPr>
            <p:spPr>
              <a:xfrm>
                <a:off x="3200400" y="78422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4" name="Group 13"/>
            <p:cNvGrpSpPr/>
            <p:nvPr userDrawn="1"/>
          </p:nvGrpSpPr>
          <p:grpSpPr>
            <a:xfrm>
              <a:off x="7067112" y="4956618"/>
              <a:ext cx="106438" cy="106902"/>
              <a:chOff x="3200400" y="609600"/>
              <a:chExt cx="266700" cy="307975"/>
            </a:xfrm>
            <a:solidFill>
              <a:srgbClr val="D2DBFE"/>
            </a:solidFill>
          </p:grpSpPr>
          <p:sp>
            <p:nvSpPr>
              <p:cNvPr id="15" name="Flowchart: Connector 14"/>
              <p:cNvSpPr/>
              <p:nvPr userDrawn="1"/>
            </p:nvSpPr>
            <p:spPr>
              <a:xfrm>
                <a:off x="3200400" y="609600"/>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Flowchart: Connector 15"/>
              <p:cNvSpPr/>
              <p:nvPr userDrawn="1"/>
            </p:nvSpPr>
            <p:spPr>
              <a:xfrm>
                <a:off x="3340100" y="70167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Flowchart: Connector 16"/>
              <p:cNvSpPr/>
              <p:nvPr userDrawn="1"/>
            </p:nvSpPr>
            <p:spPr>
              <a:xfrm>
                <a:off x="3200400" y="78422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628116044"/>
      </p:ext>
    </p:extLst>
  </p:cSld>
  <p:clrMap bg1="lt1" tx1="dk1" bg2="lt2" tx2="dk2" accent1="accent1" accent2="accent2" accent3="accent3" accent4="accent4" accent5="accent5" accent6="accent6" hlink="hlink" folHlink="folHlink"/>
  <p:sldLayoutIdLst>
    <p:sldLayoutId id="2147483673" r:id="rId1"/>
  </p:sldLayoutIdLst>
  <p:hf hdr="0" ftr="0"/>
  <p:txStyles>
    <p:titleStyle>
      <a:lvl1pPr algn="l" defTabSz="457200" rtl="0" eaLnBrk="1" latinLnBrk="0" hangingPunct="1">
        <a:spcBef>
          <a:spcPct val="0"/>
        </a:spcBef>
        <a:buNone/>
        <a:defRPr sz="1800" b="1" kern="1200" baseline="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b="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54647"/>
            <a:ext cx="8229600" cy="3912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136" y="757915"/>
            <a:ext cx="5332506" cy="249144"/>
          </a:xfrm>
          <a:prstGeom prst="rect">
            <a:avLst/>
          </a:prstGeom>
        </p:spPr>
        <p:txBody>
          <a:bodyPr vert="horz" lIns="91440" tIns="45720" rIns="91440" bIns="45720" rtlCol="0">
            <a:normAutofit/>
          </a:bodyPr>
          <a:lstStyle/>
          <a:p>
            <a:pPr lvl="0"/>
            <a:r>
              <a:rPr lang="en-US" dirty="0"/>
              <a:t>Click to edit Master text styles</a:t>
            </a:r>
          </a:p>
        </p:txBody>
      </p:sp>
      <p:sp>
        <p:nvSpPr>
          <p:cNvPr id="17" name="Rectangle 16"/>
          <p:cNvSpPr/>
          <p:nvPr userDrawn="1"/>
        </p:nvSpPr>
        <p:spPr>
          <a:xfrm>
            <a:off x="0" y="4843651"/>
            <a:ext cx="9144000" cy="299849"/>
          </a:xfrm>
          <a:prstGeom prst="rect">
            <a:avLst/>
          </a:prstGeom>
          <a:solidFill>
            <a:srgbClr val="0033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Century Gothic" panose="020B0502020202020204" pitchFamily="34" charset="0"/>
              </a:rPr>
              <a:t>GCA   </a:t>
            </a:r>
            <a:r>
              <a:rPr lang="en-US" dirty="0">
                <a:solidFill>
                  <a:schemeClr val="bg1"/>
                </a:solidFill>
                <a:latin typeface="Century Gothic" panose="020B0502020202020204" pitchFamily="34" charset="0"/>
              </a:rPr>
              <a:t> </a:t>
            </a:r>
            <a:r>
              <a:rPr lang="en-US" sz="1600" dirty="0">
                <a:solidFill>
                  <a:schemeClr val="bg1">
                    <a:lumMod val="85000"/>
                  </a:schemeClr>
                </a:solidFill>
                <a:latin typeface="Century Gothic" panose="020B0502020202020204" pitchFamily="34" charset="0"/>
              </a:rPr>
              <a:t>Goddard Contractors Association</a:t>
            </a:r>
            <a:endParaRPr lang="en-US" dirty="0">
              <a:solidFill>
                <a:schemeClr val="bg1">
                  <a:lumMod val="85000"/>
                </a:schemeClr>
              </a:solidFill>
              <a:latin typeface="Century Gothic" panose="020B0502020202020204" pitchFamily="34" charset="0"/>
            </a:endParaRPr>
          </a:p>
        </p:txBody>
      </p:sp>
      <p:grpSp>
        <p:nvGrpSpPr>
          <p:cNvPr id="18" name="Group 17"/>
          <p:cNvGrpSpPr/>
          <p:nvPr userDrawn="1"/>
        </p:nvGrpSpPr>
        <p:grpSpPr>
          <a:xfrm>
            <a:off x="6889898" y="4956618"/>
            <a:ext cx="106438" cy="106902"/>
            <a:chOff x="3200400" y="609600"/>
            <a:chExt cx="266700" cy="307975"/>
          </a:xfrm>
          <a:solidFill>
            <a:schemeClr val="tx1">
              <a:lumMod val="20000"/>
              <a:lumOff val="80000"/>
            </a:schemeClr>
          </a:solidFill>
        </p:grpSpPr>
        <p:sp>
          <p:nvSpPr>
            <p:cNvPr id="27" name="Flowchart: Connector 26"/>
            <p:cNvSpPr/>
            <p:nvPr userDrawn="1"/>
          </p:nvSpPr>
          <p:spPr>
            <a:xfrm>
              <a:off x="3200400" y="609600"/>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Flowchart: Connector 27"/>
            <p:cNvSpPr/>
            <p:nvPr userDrawn="1"/>
          </p:nvSpPr>
          <p:spPr>
            <a:xfrm>
              <a:off x="3340100" y="70167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Flowchart: Connector 28"/>
            <p:cNvSpPr/>
            <p:nvPr userDrawn="1"/>
          </p:nvSpPr>
          <p:spPr>
            <a:xfrm>
              <a:off x="3200400" y="78422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9" name="Group 18"/>
          <p:cNvGrpSpPr/>
          <p:nvPr userDrawn="1"/>
        </p:nvGrpSpPr>
        <p:grpSpPr>
          <a:xfrm>
            <a:off x="7244325" y="4956618"/>
            <a:ext cx="106438" cy="106902"/>
            <a:chOff x="3200400" y="609600"/>
            <a:chExt cx="266700" cy="307975"/>
          </a:xfrm>
          <a:solidFill>
            <a:schemeClr val="tx1">
              <a:lumMod val="20000"/>
              <a:lumOff val="80000"/>
            </a:schemeClr>
          </a:solidFill>
        </p:grpSpPr>
        <p:sp>
          <p:nvSpPr>
            <p:cNvPr id="24" name="Flowchart: Connector 23"/>
            <p:cNvSpPr/>
            <p:nvPr userDrawn="1"/>
          </p:nvSpPr>
          <p:spPr>
            <a:xfrm>
              <a:off x="3200400" y="609600"/>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Flowchart: Connector 24"/>
            <p:cNvSpPr/>
            <p:nvPr userDrawn="1"/>
          </p:nvSpPr>
          <p:spPr>
            <a:xfrm>
              <a:off x="3340100" y="70167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Flowchart: Connector 25"/>
            <p:cNvSpPr/>
            <p:nvPr userDrawn="1"/>
          </p:nvSpPr>
          <p:spPr>
            <a:xfrm>
              <a:off x="3200400" y="78422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0" name="Group 19"/>
          <p:cNvGrpSpPr/>
          <p:nvPr userDrawn="1"/>
        </p:nvGrpSpPr>
        <p:grpSpPr>
          <a:xfrm>
            <a:off x="7067112" y="4956618"/>
            <a:ext cx="106438" cy="106902"/>
            <a:chOff x="3200400" y="609600"/>
            <a:chExt cx="266700" cy="307975"/>
          </a:xfrm>
          <a:solidFill>
            <a:srgbClr val="D2DBFE"/>
          </a:solidFill>
        </p:grpSpPr>
        <p:sp>
          <p:nvSpPr>
            <p:cNvPr id="21" name="Flowchart: Connector 20"/>
            <p:cNvSpPr/>
            <p:nvPr userDrawn="1"/>
          </p:nvSpPr>
          <p:spPr>
            <a:xfrm>
              <a:off x="3200400" y="609600"/>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Flowchart: Connector 21"/>
            <p:cNvSpPr/>
            <p:nvPr userDrawn="1"/>
          </p:nvSpPr>
          <p:spPr>
            <a:xfrm>
              <a:off x="3340100" y="70167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Flowchart: Connector 22"/>
            <p:cNvSpPr/>
            <p:nvPr userDrawn="1"/>
          </p:nvSpPr>
          <p:spPr>
            <a:xfrm>
              <a:off x="3200400" y="78422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1" name="Rectangle 30"/>
          <p:cNvSpPr/>
          <p:nvPr userDrawn="1"/>
        </p:nvSpPr>
        <p:spPr>
          <a:xfrm>
            <a:off x="0" y="2423"/>
            <a:ext cx="4572000" cy="299849"/>
          </a:xfrm>
          <a:prstGeom prst="rect">
            <a:avLst/>
          </a:prstGeom>
          <a:solidFill>
            <a:srgbClr val="0033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b="1" dirty="0">
                <a:solidFill>
                  <a:schemeClr val="bg1">
                    <a:lumMod val="95000"/>
                  </a:schemeClr>
                </a:solidFill>
                <a:latin typeface="Century Gothic" panose="020B0502020202020204" pitchFamily="34" charset="0"/>
              </a:rPr>
              <a:t>Member Company Spotlight</a:t>
            </a:r>
            <a:endParaRPr lang="en-US" dirty="0">
              <a:solidFill>
                <a:schemeClr val="bg1">
                  <a:lumMod val="95000"/>
                </a:schemeClr>
              </a:solidFill>
              <a:latin typeface="Century Gothic" panose="020B0502020202020204" pitchFamily="34" charset="0"/>
            </a:endParaRPr>
          </a:p>
        </p:txBody>
      </p:sp>
    </p:spTree>
    <p:extLst>
      <p:ext uri="{BB962C8B-B14F-4D97-AF65-F5344CB8AC3E}">
        <p14:creationId xmlns:p14="http://schemas.microsoft.com/office/powerpoint/2010/main" val="594875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498" y="2009589"/>
            <a:ext cx="8229600" cy="533140"/>
          </a:xfrm>
          <a:prstGeom prst="rect">
            <a:avLst/>
          </a:prstGeom>
        </p:spPr>
        <p:txBody>
          <a:bodyPr vert="horz" lIns="0" tIns="45720" rIns="91440" bIns="45720" rtlCol="0">
            <a:noAutofit/>
          </a:bodyPr>
          <a:lstStyle/>
          <a:p>
            <a:pPr lvl="0"/>
            <a:r>
              <a:rPr lang="en-US" dirty="0"/>
              <a:t>Click to edit Master text styles</a:t>
            </a:r>
          </a:p>
        </p:txBody>
      </p:sp>
      <p:sp>
        <p:nvSpPr>
          <p:cNvPr id="12" name="Title Placeholder 11"/>
          <p:cNvSpPr>
            <a:spLocks noGrp="1"/>
          </p:cNvSpPr>
          <p:nvPr>
            <p:ph type="title"/>
          </p:nvPr>
        </p:nvSpPr>
        <p:spPr>
          <a:xfrm>
            <a:off x="204788" y="807371"/>
            <a:ext cx="8229600" cy="857250"/>
          </a:xfrm>
          <a:prstGeom prst="rect">
            <a:avLst/>
          </a:prstGeom>
        </p:spPr>
        <p:txBody>
          <a:bodyPr vert="horz" lIns="0" tIns="45720" rIns="91440" bIns="45720" rtlCol="0" anchor="ctr">
            <a:normAutofit/>
          </a:bodyPr>
          <a:lstStyle/>
          <a:p>
            <a:r>
              <a:rPr lang="en-US" dirty="0"/>
              <a:t>Click to edit Master title style</a:t>
            </a:r>
          </a:p>
        </p:txBody>
      </p:sp>
      <p:grpSp>
        <p:nvGrpSpPr>
          <p:cNvPr id="13" name="Group 12"/>
          <p:cNvGrpSpPr/>
          <p:nvPr userDrawn="1"/>
        </p:nvGrpSpPr>
        <p:grpSpPr>
          <a:xfrm>
            <a:off x="0" y="4843651"/>
            <a:ext cx="9144000" cy="299849"/>
            <a:chOff x="0" y="4843651"/>
            <a:chExt cx="9144000" cy="299849"/>
          </a:xfrm>
        </p:grpSpPr>
        <p:sp>
          <p:nvSpPr>
            <p:cNvPr id="14" name="Rectangle 13"/>
            <p:cNvSpPr/>
            <p:nvPr userDrawn="1"/>
          </p:nvSpPr>
          <p:spPr>
            <a:xfrm>
              <a:off x="0" y="4843651"/>
              <a:ext cx="9144000" cy="299849"/>
            </a:xfrm>
            <a:prstGeom prst="rect">
              <a:avLst/>
            </a:prstGeom>
            <a:solidFill>
              <a:srgbClr val="0033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Century Gothic" panose="020B0502020202020204" pitchFamily="34" charset="0"/>
                </a:rPr>
                <a:t>GCA   </a:t>
              </a:r>
              <a:r>
                <a:rPr lang="en-US" dirty="0">
                  <a:solidFill>
                    <a:schemeClr val="bg1"/>
                  </a:solidFill>
                  <a:latin typeface="Century Gothic" panose="020B0502020202020204" pitchFamily="34" charset="0"/>
                </a:rPr>
                <a:t> </a:t>
              </a:r>
              <a:r>
                <a:rPr lang="en-US" sz="1600" dirty="0">
                  <a:solidFill>
                    <a:schemeClr val="bg1">
                      <a:lumMod val="85000"/>
                    </a:schemeClr>
                  </a:solidFill>
                  <a:latin typeface="Century Gothic" panose="020B0502020202020204" pitchFamily="34" charset="0"/>
                </a:rPr>
                <a:t>Goddard Contractors Association</a:t>
              </a:r>
              <a:endParaRPr lang="en-US" dirty="0">
                <a:solidFill>
                  <a:schemeClr val="bg1">
                    <a:lumMod val="85000"/>
                  </a:schemeClr>
                </a:solidFill>
                <a:latin typeface="Century Gothic" panose="020B0502020202020204" pitchFamily="34" charset="0"/>
              </a:endParaRPr>
            </a:p>
          </p:txBody>
        </p:sp>
        <p:grpSp>
          <p:nvGrpSpPr>
            <p:cNvPr id="15" name="Group 14"/>
            <p:cNvGrpSpPr/>
            <p:nvPr userDrawn="1"/>
          </p:nvGrpSpPr>
          <p:grpSpPr>
            <a:xfrm>
              <a:off x="6889898" y="4956618"/>
              <a:ext cx="106438" cy="106902"/>
              <a:chOff x="3200400" y="609600"/>
              <a:chExt cx="266700" cy="307975"/>
            </a:xfrm>
            <a:solidFill>
              <a:schemeClr val="tx1">
                <a:lumMod val="20000"/>
                <a:lumOff val="80000"/>
              </a:schemeClr>
            </a:solidFill>
          </p:grpSpPr>
          <p:sp>
            <p:nvSpPr>
              <p:cNvPr id="24" name="Flowchart: Connector 23"/>
              <p:cNvSpPr/>
              <p:nvPr userDrawn="1"/>
            </p:nvSpPr>
            <p:spPr>
              <a:xfrm>
                <a:off x="3200400" y="609600"/>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Flowchart: Connector 24"/>
              <p:cNvSpPr/>
              <p:nvPr userDrawn="1"/>
            </p:nvSpPr>
            <p:spPr>
              <a:xfrm>
                <a:off x="3340100" y="70167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Flowchart: Connector 25"/>
              <p:cNvSpPr/>
              <p:nvPr userDrawn="1"/>
            </p:nvSpPr>
            <p:spPr>
              <a:xfrm>
                <a:off x="3200400" y="78422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6" name="Group 15"/>
            <p:cNvGrpSpPr/>
            <p:nvPr userDrawn="1"/>
          </p:nvGrpSpPr>
          <p:grpSpPr>
            <a:xfrm>
              <a:off x="7244325" y="4956618"/>
              <a:ext cx="106438" cy="106902"/>
              <a:chOff x="3200400" y="609600"/>
              <a:chExt cx="266700" cy="307975"/>
            </a:xfrm>
            <a:solidFill>
              <a:schemeClr val="tx1">
                <a:lumMod val="20000"/>
                <a:lumOff val="80000"/>
              </a:schemeClr>
            </a:solidFill>
          </p:grpSpPr>
          <p:sp>
            <p:nvSpPr>
              <p:cNvPr id="21" name="Flowchart: Connector 20"/>
              <p:cNvSpPr/>
              <p:nvPr userDrawn="1"/>
            </p:nvSpPr>
            <p:spPr>
              <a:xfrm>
                <a:off x="3200400" y="609600"/>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Flowchart: Connector 21"/>
              <p:cNvSpPr/>
              <p:nvPr userDrawn="1"/>
            </p:nvSpPr>
            <p:spPr>
              <a:xfrm>
                <a:off x="3340100" y="70167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Flowchart: Connector 22"/>
              <p:cNvSpPr/>
              <p:nvPr userDrawn="1"/>
            </p:nvSpPr>
            <p:spPr>
              <a:xfrm>
                <a:off x="3200400" y="78422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7" name="Group 16"/>
            <p:cNvGrpSpPr/>
            <p:nvPr userDrawn="1"/>
          </p:nvGrpSpPr>
          <p:grpSpPr>
            <a:xfrm>
              <a:off x="7067112" y="4956618"/>
              <a:ext cx="106438" cy="106902"/>
              <a:chOff x="3200400" y="609600"/>
              <a:chExt cx="266700" cy="307975"/>
            </a:xfrm>
            <a:solidFill>
              <a:srgbClr val="D2DBFE"/>
            </a:solidFill>
          </p:grpSpPr>
          <p:sp>
            <p:nvSpPr>
              <p:cNvPr id="18" name="Flowchart: Connector 17"/>
              <p:cNvSpPr/>
              <p:nvPr userDrawn="1"/>
            </p:nvSpPr>
            <p:spPr>
              <a:xfrm>
                <a:off x="3200400" y="609600"/>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Flowchart: Connector 18"/>
              <p:cNvSpPr/>
              <p:nvPr userDrawn="1"/>
            </p:nvSpPr>
            <p:spPr>
              <a:xfrm>
                <a:off x="3340100" y="70167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Flowchart: Connector 19"/>
              <p:cNvSpPr/>
              <p:nvPr userDrawn="1"/>
            </p:nvSpPr>
            <p:spPr>
              <a:xfrm>
                <a:off x="3200400" y="78422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591960883"/>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600" b="1"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28545746"/>
              </p:ext>
            </p:extLst>
          </p:nvPr>
        </p:nvGraphicFramePr>
        <p:xfrm>
          <a:off x="115134" y="745919"/>
          <a:ext cx="8816216" cy="4063184"/>
        </p:xfrm>
        <a:graphic>
          <a:graphicData uri="http://schemas.openxmlformats.org/drawingml/2006/table">
            <a:tbl>
              <a:tblPr firstRow="1" bandRow="1">
                <a:tableStyleId>{5C22544A-7EE6-4342-B048-85BDC9FD1C3A}</a:tableStyleId>
              </a:tblPr>
              <a:tblGrid>
                <a:gridCol w="1742927">
                  <a:extLst>
                    <a:ext uri="{9D8B030D-6E8A-4147-A177-3AD203B41FA5}">
                      <a16:colId xmlns:a16="http://schemas.microsoft.com/office/drawing/2014/main" val="20000"/>
                    </a:ext>
                  </a:extLst>
                </a:gridCol>
                <a:gridCol w="958291">
                  <a:extLst>
                    <a:ext uri="{9D8B030D-6E8A-4147-A177-3AD203B41FA5}">
                      <a16:colId xmlns:a16="http://schemas.microsoft.com/office/drawing/2014/main" val="20001"/>
                    </a:ext>
                  </a:extLst>
                </a:gridCol>
                <a:gridCol w="6114998">
                  <a:extLst>
                    <a:ext uri="{9D8B030D-6E8A-4147-A177-3AD203B41FA5}">
                      <a16:colId xmlns:a16="http://schemas.microsoft.com/office/drawing/2014/main" val="20004"/>
                    </a:ext>
                  </a:extLst>
                </a:gridCol>
              </a:tblGrid>
              <a:tr h="446459">
                <a:tc>
                  <a:txBody>
                    <a:bodyPr/>
                    <a:lstStyle/>
                    <a:p>
                      <a:pPr algn="l"/>
                      <a:r>
                        <a:rPr lang="en-US" sz="1100" dirty="0">
                          <a:solidFill>
                            <a:srgbClr val="003366"/>
                          </a:solidFill>
                          <a:latin typeface="Arial" pitchFamily="34" charset="0"/>
                          <a:cs typeface="Arial" pitchFamily="34" charset="0"/>
                        </a:rPr>
                        <a:t>Size Standard</a:t>
                      </a:r>
                    </a:p>
                  </a:txBody>
                  <a:tcPr>
                    <a:lnL w="12700" cmpd="sng">
                      <a:noFill/>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r>
                        <a:rPr lang="en-US" sz="1100" b="0" dirty="0">
                          <a:solidFill>
                            <a:srgbClr val="003366"/>
                          </a:solidFill>
                        </a:rPr>
                        <a:t>1,600 employees, $200M annual revenue supporting operations located across the U.S., and in Latin and South America. HQ in Las Vegas, NV. Large Business. </a:t>
                      </a:r>
                      <a:endParaRPr lang="en-US" sz="1100" b="0" dirty="0">
                        <a:solidFill>
                          <a:srgbClr val="003366"/>
                        </a:solidFill>
                        <a:highlight>
                          <a:srgbClr val="FFFF00"/>
                        </a:highligh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620067">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100" b="1" kern="1200" dirty="0">
                          <a:solidFill>
                            <a:srgbClr val="003366"/>
                          </a:solidFill>
                          <a:latin typeface="Arial" pitchFamily="34" charset="0"/>
                          <a:ea typeface="+mn-ea"/>
                          <a:cs typeface="Arial" pitchFamily="34" charset="0"/>
                        </a:rPr>
                        <a:t>Corporate Description</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gridSpan="2">
                  <a:txBody>
                    <a:bodyPr/>
                    <a:lstStyle/>
                    <a:p>
                      <a:r>
                        <a:rPr lang="en-US" sz="1100" dirty="0">
                          <a:solidFill>
                            <a:srgbClr val="003366"/>
                          </a:solidFill>
                        </a:rPr>
                        <a:t>TRAX International has been a premier provider of services and solutions to NASA, the U.S. Department of Defense, federal civilian agencies, and commercial customers since 1979. TRAX specializes in test and evaluation, engineering and IT, and logistics and outsourced services.</a:t>
                      </a:r>
                      <a:endParaRPr lang="en-US" dirty="0"/>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1"/>
                  </a:ext>
                </a:extLst>
              </a:tr>
              <a:tr h="478197">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100" b="1" kern="1200" dirty="0">
                          <a:solidFill>
                            <a:srgbClr val="003366"/>
                          </a:solidFill>
                          <a:latin typeface="Arial" pitchFamily="34" charset="0"/>
                          <a:ea typeface="+mn-ea"/>
                          <a:cs typeface="Arial" pitchFamily="34" charset="0"/>
                        </a:rPr>
                        <a:t>Organizations We Support at</a:t>
                      </a:r>
                      <a:r>
                        <a:rPr lang="en-US" sz="1100" b="1" kern="1200" baseline="0" dirty="0">
                          <a:solidFill>
                            <a:srgbClr val="003366"/>
                          </a:solidFill>
                          <a:latin typeface="Arial" pitchFamily="34" charset="0"/>
                          <a:ea typeface="+mn-ea"/>
                          <a:cs typeface="Arial" pitchFamily="34" charset="0"/>
                        </a:rPr>
                        <a:t> </a:t>
                      </a:r>
                      <a:r>
                        <a:rPr lang="en-US" sz="1100" b="1" kern="1200" dirty="0">
                          <a:solidFill>
                            <a:srgbClr val="003366"/>
                          </a:solidFill>
                          <a:latin typeface="Arial" pitchFamily="34" charset="0"/>
                          <a:ea typeface="+mn-ea"/>
                          <a:cs typeface="Arial" pitchFamily="34" charset="0"/>
                        </a:rPr>
                        <a:t>Goddard</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gridSpan="2">
                  <a:txBody>
                    <a:bodyPr/>
                    <a:lstStyle/>
                    <a:p>
                      <a:r>
                        <a:rPr lang="en-US" sz="1100" dirty="0">
                          <a:solidFill>
                            <a:srgbClr val="003366"/>
                          </a:solidFill>
                        </a:rPr>
                        <a:t>Code 200/Management Operations Directorate as well as all GSFC organizations (Goddard and Wallops) and NASA HQ. Provide logistics and project support services to all NASA programs and projects. </a:t>
                      </a:r>
                      <a:endParaRPr lang="en-US" dirty="0"/>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10002"/>
                  </a:ext>
                </a:extLst>
              </a:tr>
              <a:tr h="255402">
                <a:tc gridSpan="2">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en-US" sz="1100" b="1" kern="1200" dirty="0">
                          <a:solidFill>
                            <a:srgbClr val="003366"/>
                          </a:solidFill>
                          <a:latin typeface="Arial" pitchFamily="34" charset="0"/>
                          <a:ea typeface="+mn-ea"/>
                          <a:cs typeface="Arial" pitchFamily="34" charset="0"/>
                        </a:rPr>
                        <a:t>Goddard Contracts</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en-US" sz="1100" b="1" kern="1200" dirty="0">
                          <a:solidFill>
                            <a:srgbClr val="003366"/>
                          </a:solidFill>
                          <a:latin typeface="Arial" pitchFamily="34" charset="0"/>
                          <a:ea typeface="+mn-ea"/>
                          <a:cs typeface="Arial" pitchFamily="34" charset="0"/>
                        </a:rPr>
                        <a:t>Capabilities</a:t>
                      </a:r>
                    </a:p>
                  </a:txBody>
                  <a:tcPr>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43941">
                <a:tc gridSpan="2">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en-US" sz="1100" kern="1200" dirty="0">
                          <a:solidFill>
                            <a:srgbClr val="003366"/>
                          </a:solidFill>
                          <a:latin typeface="+mn-lt"/>
                          <a:ea typeface="+mn-ea"/>
                          <a:cs typeface="+mn-cs"/>
                        </a:rPr>
                        <a:t>Goddard Logistics Services Contract (GLSC)</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100" dirty="0">
                          <a:solidFill>
                            <a:srgbClr val="003366"/>
                          </a:solidFill>
                        </a:rPr>
                        <a:t>Transportation, shipping and traffic management; export control service; Government equipment and disposal management; vehicle/equipment maintenance; mail management; and procurement receiving, storage and supply management services. Logistics engineering and transportation support.  </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295707">
                <a:tc gridSpan="2">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en-US" sz="1100" b="1" kern="1200" dirty="0">
                          <a:solidFill>
                            <a:srgbClr val="003366"/>
                          </a:solidFill>
                          <a:latin typeface="Arial" pitchFamily="34" charset="0"/>
                          <a:ea typeface="+mn-ea"/>
                          <a:cs typeface="Arial" pitchFamily="34" charset="0"/>
                        </a:rPr>
                        <a:t>Capabilities in Other Markets that could benefit Goddard’s Mission</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h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en-US" sz="1100" b="1" kern="1200" dirty="0">
                          <a:solidFill>
                            <a:srgbClr val="003366"/>
                          </a:solidFill>
                          <a:latin typeface="Arial" pitchFamily="34" charset="0"/>
                          <a:ea typeface="+mn-ea"/>
                          <a:cs typeface="Arial" pitchFamily="34" charset="0"/>
                        </a:rPr>
                        <a:t>Capabilities</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7"/>
                  </a:ext>
                </a:extLst>
              </a:tr>
              <a:tr h="298146">
                <a:tc gridSpan="2">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en-US" sz="1100" kern="1200" dirty="0">
                          <a:solidFill>
                            <a:srgbClr val="003366"/>
                          </a:solidFill>
                          <a:latin typeface="+mn-lt"/>
                          <a:ea typeface="+mn-ea"/>
                          <a:cs typeface="+mn-cs"/>
                        </a:rPr>
                        <a:t>U.S. Army Aberdeen Test Center</a:t>
                      </a:r>
                      <a:br>
                        <a:rPr lang="en-US" sz="1100" kern="1200" dirty="0">
                          <a:solidFill>
                            <a:srgbClr val="003366"/>
                          </a:solidFill>
                          <a:latin typeface="+mn-lt"/>
                          <a:ea typeface="+mn-ea"/>
                          <a:cs typeface="+mn-cs"/>
                        </a:rPr>
                      </a:br>
                      <a:r>
                        <a:rPr lang="en-US" sz="1100" kern="1200" dirty="0">
                          <a:solidFill>
                            <a:srgbClr val="003366"/>
                          </a:solidFill>
                          <a:latin typeface="+mn-lt"/>
                          <a:ea typeface="+mn-ea"/>
                          <a:cs typeface="+mn-cs"/>
                        </a:rPr>
                        <a:t>Support Services (ATSS)</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100" dirty="0">
                          <a:solidFill>
                            <a:srgbClr val="003366"/>
                          </a:solidFill>
                        </a:rPr>
                        <a:t>Planning, conducting, analyzing and reporting results of various tests, including developmental and production tests on critical Army equipment</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0"/>
                  </a:ext>
                </a:extLst>
              </a:tr>
              <a:tr h="298146">
                <a:tc gridSpan="2">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100" kern="1200" dirty="0">
                          <a:solidFill>
                            <a:srgbClr val="003366"/>
                          </a:solidFill>
                          <a:latin typeface="+mn-lt"/>
                          <a:ea typeface="+mn-ea"/>
                          <a:cs typeface="+mn-cs"/>
                        </a:rPr>
                        <a:t>U.S. Army Yuma Proving Ground Mission Test Support Services (MTSS)</a:t>
                      </a:r>
                      <a:endParaRPr lang="en-US" sz="1100" kern="1200" dirty="0">
                        <a:solidFill>
                          <a:srgbClr val="003366"/>
                        </a:solidFill>
                        <a:highlight>
                          <a:srgbClr val="FFFF00"/>
                        </a:highligh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 typeface="+mj-lt"/>
                        <a:buNone/>
                        <a:tabLst/>
                        <a:defRPr/>
                      </a:pPr>
                      <a:endParaRPr lang="en-US" sz="1100" b="1" kern="1200" dirty="0">
                        <a:solidFill>
                          <a:srgbClr val="003366"/>
                        </a:solidFill>
                        <a:latin typeface="Arial" pitchFamily="34" charset="0"/>
                        <a:ea typeface="+mn-ea"/>
                        <a:cs typeface="Arial" pitchFamily="34" charset="0"/>
                      </a:endParaRPr>
                    </a:p>
                  </a:txBody>
                  <a:tcPr>
                    <a:lnT w="28575" cap="flat" cmpd="sng" algn="ctr">
                      <a:solidFill>
                        <a:schemeClr val="bg1"/>
                      </a:solidFill>
                      <a:prstDash val="solid"/>
                      <a:round/>
                      <a:headEnd type="none" w="med" len="med"/>
                      <a:tailEnd type="none" w="med" len="med"/>
                    </a:lnT>
                    <a:noFill/>
                  </a:tcPr>
                </a:tc>
                <a:tc h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dirty="0">
                          <a:solidFill>
                            <a:srgbClr val="003366"/>
                          </a:solidFill>
                        </a:rPr>
                        <a:t>T&amp;E Services (Test Planning, Developmental and Operational Test Engineering, Human Factors Engineering, Environmental Test Engineering, Test Facilities Design, Construction, Operations and Maintenance) and Operations and Maintenance Services (Telemetry and Range Timing, Radar Instrumentation, Range Scheduling,  Range Control and Communications)</a:t>
                      </a:r>
                    </a:p>
                  </a:txBody>
                  <a:tcPr>
                    <a:lnT w="28575"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11"/>
                  </a:ext>
                </a:extLst>
              </a:tr>
            </a:tbl>
          </a:graphicData>
        </a:graphic>
      </p:graphicFrame>
      <p:sp>
        <p:nvSpPr>
          <p:cNvPr id="3" name="Title 2"/>
          <p:cNvSpPr>
            <a:spLocks noGrp="1"/>
          </p:cNvSpPr>
          <p:nvPr>
            <p:ph type="title"/>
          </p:nvPr>
        </p:nvSpPr>
        <p:spPr>
          <a:xfrm>
            <a:off x="115136" y="354647"/>
            <a:ext cx="3872073" cy="391272"/>
          </a:xfrm>
        </p:spPr>
        <p:txBody>
          <a:bodyPr>
            <a:normAutofit fontScale="90000"/>
          </a:bodyPr>
          <a:lstStyle/>
          <a:p>
            <a:r>
              <a:rPr lang="en-US" dirty="0">
                <a:solidFill>
                  <a:srgbClr val="003366"/>
                </a:solidFill>
              </a:rPr>
              <a:t>TRAX International</a:t>
            </a:r>
          </a:p>
        </p:txBody>
      </p:sp>
      <p:sp>
        <p:nvSpPr>
          <p:cNvPr id="6" name="TextBox 5"/>
          <p:cNvSpPr txBox="1"/>
          <p:nvPr/>
        </p:nvSpPr>
        <p:spPr>
          <a:xfrm>
            <a:off x="8122512" y="-22216"/>
            <a:ext cx="1008609" cy="261610"/>
          </a:xfrm>
          <a:prstGeom prst="rect">
            <a:avLst/>
          </a:prstGeom>
          <a:noFill/>
        </p:spPr>
        <p:txBody>
          <a:bodyPr wrap="none" rtlCol="0">
            <a:spAutoFit/>
          </a:bodyPr>
          <a:lstStyle/>
          <a:p>
            <a:pPr algn="r"/>
            <a:r>
              <a:rPr lang="en-US" sz="1100" dirty="0">
                <a:solidFill>
                  <a:srgbClr val="003366"/>
                </a:solidFill>
                <a:latin typeface="Century Gothic" panose="020B0502020202020204" pitchFamily="34" charset="0"/>
              </a:rPr>
              <a:t>August 2025</a:t>
            </a:r>
          </a:p>
        </p:txBody>
      </p:sp>
      <p:pic>
        <p:nvPicPr>
          <p:cNvPr id="7" name="Picture 6" descr="Logo&#10;&#10;Description automatically generated">
            <a:extLst>
              <a:ext uri="{FF2B5EF4-FFF2-40B4-BE49-F238E27FC236}">
                <a16:creationId xmlns:a16="http://schemas.microsoft.com/office/drawing/2014/main" id="{AC798312-8F49-B90D-E642-F836EF851468}"/>
              </a:ext>
            </a:extLst>
          </p:cNvPr>
          <p:cNvPicPr>
            <a:picLocks noChangeAspect="1"/>
          </p:cNvPicPr>
          <p:nvPr/>
        </p:nvPicPr>
        <p:blipFill>
          <a:blip r:embed="rId2"/>
          <a:stretch>
            <a:fillRect/>
          </a:stretch>
        </p:blipFill>
        <p:spPr>
          <a:xfrm>
            <a:off x="5782056" y="226764"/>
            <a:ext cx="1371600" cy="379481"/>
          </a:xfrm>
          <a:prstGeom prst="rect">
            <a:avLst/>
          </a:prstGeom>
        </p:spPr>
      </p:pic>
    </p:spTree>
  </p:cSld>
  <p:clrMapOvr>
    <a:masterClrMapping/>
  </p:clrMapOvr>
</p:sld>
</file>

<file path=ppt/theme/theme1.xml><?xml version="1.0" encoding="utf-8"?>
<a:theme xmlns:a="http://schemas.openxmlformats.org/drawingml/2006/main" name="SM-template-20140529">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esponse Summary">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SM-template-20140529.potx</Template>
  <TotalTime>3712</TotalTime>
  <Words>295</Words>
  <Application>Microsoft Office PowerPoint</Application>
  <PresentationFormat>On-screen Show (16:9)</PresentationFormat>
  <Paragraphs>18</Paragraphs>
  <Slides>1</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vt:i4>
      </vt:variant>
    </vt:vector>
  </HeadingPairs>
  <TitlesOfParts>
    <vt:vector size="7" baseType="lpstr">
      <vt:lpstr>Arial</vt:lpstr>
      <vt:lpstr>Calibri</vt:lpstr>
      <vt:lpstr>Century Gothic</vt:lpstr>
      <vt:lpstr>SM-template-20140529</vt:lpstr>
      <vt:lpstr>Data slides</vt:lpstr>
      <vt:lpstr>Response Summary</vt:lpstr>
      <vt:lpstr>TRAX International</vt:lpstr>
    </vt:vector>
  </TitlesOfParts>
  <Company>SurveyMonkey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Clarke</dc:creator>
  <cp:lastModifiedBy>Booker, Elizabeth A. (GSFC-279.0)[TRAX INTERNATIONAL CORP]</cp:lastModifiedBy>
  <cp:revision>99</cp:revision>
  <dcterms:created xsi:type="dcterms:W3CDTF">2014-01-30T23:18:11Z</dcterms:created>
  <dcterms:modified xsi:type="dcterms:W3CDTF">2025-08-18T18:23:50Z</dcterms:modified>
</cp:coreProperties>
</file>