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59" r:id="rId2"/>
    <p:sldMasterId id="2147483664" r:id="rId3"/>
  </p:sldMasterIdLst>
  <p:notesMasterIdLst>
    <p:notesMasterId r:id="rId5"/>
  </p:notesMasterIdLst>
  <p:handoutMasterIdLst>
    <p:handoutMasterId r:id="rId6"/>
  </p:handoutMasterIdLst>
  <p:sldIdLst>
    <p:sldId id="287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E7F3FF"/>
    <a:srgbClr val="ECEDF8"/>
    <a:srgbClr val="DBE5F1"/>
    <a:srgbClr val="939393"/>
    <a:srgbClr val="D2DBFE"/>
    <a:srgbClr val="B8C0FA"/>
    <a:srgbClr val="A9BD38"/>
    <a:srgbClr val="F0F0F0"/>
    <a:srgbClr val="CED4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87" autoAdjust="0"/>
    <p:restoredTop sz="88536" autoAdjust="0"/>
  </p:normalViewPr>
  <p:slideViewPr>
    <p:cSldViewPr snapToGrid="0" snapToObjects="1">
      <p:cViewPr varScale="1">
        <p:scale>
          <a:sx n="135" d="100"/>
          <a:sy n="135" d="100"/>
        </p:scale>
        <p:origin x="1422" y="336"/>
      </p:cViewPr>
      <p:guideLst>
        <p:guide orient="horz" pos="676"/>
        <p:guide pos="56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 Frank" userId="14f6c40c-597e-475c-ba45-f0b639b063d5" providerId="ADAL" clId="{8676D2EA-901F-4690-AC92-671B759122CC}"/>
    <pc:docChg chg="modSld">
      <pc:chgData name="Don Frank" userId="14f6c40c-597e-475c-ba45-f0b639b063d5" providerId="ADAL" clId="{8676D2EA-901F-4690-AC92-671B759122CC}" dt="2025-08-12T14:51:46.684" v="35" actId="20577"/>
      <pc:docMkLst>
        <pc:docMk/>
      </pc:docMkLst>
      <pc:sldChg chg="modSp mod">
        <pc:chgData name="Don Frank" userId="14f6c40c-597e-475c-ba45-f0b639b063d5" providerId="ADAL" clId="{8676D2EA-901F-4690-AC92-671B759122CC}" dt="2025-08-12T14:51:46.684" v="35" actId="20577"/>
        <pc:sldMkLst>
          <pc:docMk/>
          <pc:sldMk cId="0" sldId="287"/>
        </pc:sldMkLst>
        <pc:spChg chg="mod">
          <ac:chgData name="Don Frank" userId="14f6c40c-597e-475c-ba45-f0b639b063d5" providerId="ADAL" clId="{8676D2EA-901F-4690-AC92-671B759122CC}" dt="2025-08-12T14:50:56.836" v="9" actId="20577"/>
          <ac:spMkLst>
            <pc:docMk/>
            <pc:sldMk cId="0" sldId="287"/>
            <ac:spMk id="6" creationId="{00000000-0000-0000-0000-000000000000}"/>
          </ac:spMkLst>
        </pc:spChg>
        <pc:graphicFrameChg chg="modGraphic">
          <ac:chgData name="Don Frank" userId="14f6c40c-597e-475c-ba45-f0b639b063d5" providerId="ADAL" clId="{8676D2EA-901F-4690-AC92-671B759122CC}" dt="2025-08-12T14:51:46.684" v="35" actId="20577"/>
          <ac:graphicFrameMkLst>
            <pc:docMk/>
            <pc:sldMk cId="0" sldId="287"/>
            <ac:graphicFrameMk id="4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50545-E260-4F41-A803-5BF85CFE96EA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D68D1-0A4A-364F-B3D1-97755523CC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469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CAFC9-2F5E-7849-9A3C-3E3602566C83}" type="datetimeFigureOut">
              <a:rPr lang="en-US" smtClean="0"/>
              <a:pPr/>
              <a:t>8/12/2025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9D8E-2A04-7648-BB99-EC53D25710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32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56494" y="2494609"/>
            <a:ext cx="5661618" cy="1234730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Add the title of your presentation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58728" y="3729038"/>
            <a:ext cx="2938463" cy="38576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11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64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5888" y="723900"/>
            <a:ext cx="388778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74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ty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1729107"/>
              </p:ext>
            </p:extLst>
          </p:nvPr>
        </p:nvGraphicFramePr>
        <p:xfrm>
          <a:off x="204787" y="1052400"/>
          <a:ext cx="5953649" cy="2184875"/>
        </p:xfrm>
        <a:graphic>
          <a:graphicData uri="http://schemas.openxmlformats.org/drawingml/2006/table">
            <a:tbl>
              <a:tblPr firstRow="1" lastRow="1" bandRow="1">
                <a:tableStyleId>{1FECB4D8-DB02-4DC6-A0A2-4F2EBAE1DC90}</a:tableStyleId>
              </a:tblPr>
              <a:tblGrid>
                <a:gridCol w="4802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12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Answer Choices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Responses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Less than one year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to 3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 to 5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 to 7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More than seven</a:t>
                      </a:r>
                      <a:r>
                        <a:rPr lang="en-US" sz="1050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years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40.00%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574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125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5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15888" y="723900"/>
            <a:ext cx="4478337" cy="261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644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11403" y="3639393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04788" y="2334751"/>
            <a:ext cx="8229600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204788" y="3032255"/>
            <a:ext cx="3859212" cy="280987"/>
          </a:xfrm>
        </p:spPr>
        <p:txBody>
          <a:bodyPr/>
          <a:lstStyle>
            <a:lvl2pPr marL="4763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2pPr>
          </a:lstStyle>
          <a:p>
            <a:pPr lvl="1"/>
            <a:r>
              <a:rPr lang="en-US" dirty="0"/>
              <a:t>Total Responses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211403" y="4047840"/>
            <a:ext cx="4576388" cy="35083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648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788" y="1200151"/>
            <a:ext cx="848201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828084"/>
            <a:ext cx="384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CCCCC"/>
                </a:solidFill>
                <a:latin typeface="Arial"/>
                <a:cs typeface="Arial"/>
              </a:defRPr>
            </a:lvl1pPr>
          </a:lstStyle>
          <a:p>
            <a:fld id="{7FE0505B-37A8-D24C-BEF3-C2D216B51C7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843651"/>
            <a:ext cx="9144000" cy="299849"/>
            <a:chOff x="0" y="4843651"/>
            <a:chExt cx="9144000" cy="299849"/>
          </a:xfrm>
        </p:grpSpPr>
        <p:sp>
          <p:nvSpPr>
            <p:cNvPr id="5" name="Rectangle 4"/>
            <p:cNvSpPr/>
            <p:nvPr userDrawn="1"/>
          </p:nvSpPr>
          <p:spPr>
            <a:xfrm>
              <a:off x="0" y="4843651"/>
              <a:ext cx="9144000" cy="299849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GCA   </a:t>
              </a:r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Goddard Contractors Association</a:t>
              </a:r>
              <a:endPara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6889898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2" name="Flowchart: Connector 1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Connector 6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lowchart: Connector 7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 userDrawn="1"/>
          </p:nvGrpSpPr>
          <p:grpSpPr>
            <a:xfrm>
              <a:off x="7244325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11" name="Flowchart: Connector 10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lowchart: Connector 11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Flowchart: Connector 12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7067112" y="4956618"/>
              <a:ext cx="106438" cy="106902"/>
              <a:chOff x="3200400" y="609600"/>
              <a:chExt cx="266700" cy="307975"/>
            </a:xfrm>
            <a:solidFill>
              <a:srgbClr val="D2DBFE"/>
            </a:solidFill>
          </p:grpSpPr>
          <p:sp>
            <p:nvSpPr>
              <p:cNvPr id="15" name="Flowchart: Connector 14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lowchart: Connector 15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lowchart: Connector 16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811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b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136" y="354647"/>
            <a:ext cx="8229600" cy="3912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136" y="757915"/>
            <a:ext cx="5332506" cy="249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4843651"/>
            <a:ext cx="9144000" cy="299849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GCA  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Goddard Contractors Association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889898" y="4956618"/>
            <a:ext cx="106438" cy="106902"/>
            <a:chOff x="3200400" y="609600"/>
            <a:chExt cx="266700" cy="307975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7" name="Flowchart: Connector 26"/>
            <p:cNvSpPr/>
            <p:nvPr userDrawn="1"/>
          </p:nvSpPr>
          <p:spPr>
            <a:xfrm>
              <a:off x="3200400" y="609600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Connector 27"/>
            <p:cNvSpPr/>
            <p:nvPr userDrawn="1"/>
          </p:nvSpPr>
          <p:spPr>
            <a:xfrm>
              <a:off x="3340100" y="70167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Connector 28"/>
            <p:cNvSpPr/>
            <p:nvPr userDrawn="1"/>
          </p:nvSpPr>
          <p:spPr>
            <a:xfrm>
              <a:off x="3200400" y="78422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 userDrawn="1"/>
        </p:nvGrpSpPr>
        <p:grpSpPr>
          <a:xfrm>
            <a:off x="7244325" y="4956618"/>
            <a:ext cx="106438" cy="106902"/>
            <a:chOff x="3200400" y="609600"/>
            <a:chExt cx="266700" cy="307975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24" name="Flowchart: Connector 23"/>
            <p:cNvSpPr/>
            <p:nvPr userDrawn="1"/>
          </p:nvSpPr>
          <p:spPr>
            <a:xfrm>
              <a:off x="3200400" y="609600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Connector 24"/>
            <p:cNvSpPr/>
            <p:nvPr userDrawn="1"/>
          </p:nvSpPr>
          <p:spPr>
            <a:xfrm>
              <a:off x="3340100" y="70167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Connector 25"/>
            <p:cNvSpPr/>
            <p:nvPr userDrawn="1"/>
          </p:nvSpPr>
          <p:spPr>
            <a:xfrm>
              <a:off x="3200400" y="78422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7067112" y="4956618"/>
            <a:ext cx="106438" cy="106902"/>
            <a:chOff x="3200400" y="609600"/>
            <a:chExt cx="266700" cy="307975"/>
          </a:xfrm>
          <a:solidFill>
            <a:srgbClr val="D2DBFE"/>
          </a:solidFill>
        </p:grpSpPr>
        <p:sp>
          <p:nvSpPr>
            <p:cNvPr id="21" name="Flowchart: Connector 20"/>
            <p:cNvSpPr/>
            <p:nvPr userDrawn="1"/>
          </p:nvSpPr>
          <p:spPr>
            <a:xfrm>
              <a:off x="3200400" y="609600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Connector 21"/>
            <p:cNvSpPr/>
            <p:nvPr userDrawn="1"/>
          </p:nvSpPr>
          <p:spPr>
            <a:xfrm>
              <a:off x="3340100" y="70167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Connector 22"/>
            <p:cNvSpPr/>
            <p:nvPr userDrawn="1"/>
          </p:nvSpPr>
          <p:spPr>
            <a:xfrm>
              <a:off x="3200400" y="784225"/>
              <a:ext cx="127000" cy="133350"/>
            </a:xfrm>
            <a:prstGeom prst="flowChartConnector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 userDrawn="1"/>
        </p:nvSpPr>
        <p:spPr>
          <a:xfrm>
            <a:off x="0" y="2423"/>
            <a:ext cx="4572000" cy="299849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Member Company Spotlight</a:t>
            </a:r>
            <a:endParaRPr lang="en-US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87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0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498" y="2009589"/>
            <a:ext cx="8229600" cy="5331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204788" y="807371"/>
            <a:ext cx="8229600" cy="857250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4843651"/>
            <a:ext cx="9144000" cy="299849"/>
            <a:chOff x="0" y="4843651"/>
            <a:chExt cx="9144000" cy="299849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843651"/>
              <a:ext cx="9144000" cy="299849"/>
            </a:xfrm>
            <a:prstGeom prst="rect">
              <a:avLst/>
            </a:prstGeom>
            <a:solidFill>
              <a:srgbClr val="0033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GCA   </a:t>
              </a:r>
              <a:r>
                <a:rPr lang="en-US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600" dirty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Goddard Contractors Association</a:t>
              </a:r>
              <a:endParaRPr lang="en-US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grpSp>
          <p:nvGrpSpPr>
            <p:cNvPr id="15" name="Group 14"/>
            <p:cNvGrpSpPr/>
            <p:nvPr userDrawn="1"/>
          </p:nvGrpSpPr>
          <p:grpSpPr>
            <a:xfrm>
              <a:off x="6889898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24" name="Flowchart: Connector 23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lowchart: Connector 24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lowchart: Connector 25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7244325" y="4956618"/>
              <a:ext cx="106438" cy="106902"/>
              <a:chOff x="3200400" y="609600"/>
              <a:chExt cx="266700" cy="307975"/>
            </a:xfrm>
            <a:solidFill>
              <a:schemeClr val="tx1">
                <a:lumMod val="20000"/>
                <a:lumOff val="80000"/>
              </a:schemeClr>
            </a:solidFill>
          </p:grpSpPr>
          <p:sp>
            <p:nvSpPr>
              <p:cNvPr id="21" name="Flowchart: Connector 20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lowchart: Connector 21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lowchart: Connector 22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 userDrawn="1"/>
          </p:nvGrpSpPr>
          <p:grpSpPr>
            <a:xfrm>
              <a:off x="7067112" y="4956618"/>
              <a:ext cx="106438" cy="106902"/>
              <a:chOff x="3200400" y="609600"/>
              <a:chExt cx="266700" cy="307975"/>
            </a:xfrm>
            <a:solidFill>
              <a:srgbClr val="D2DBFE"/>
            </a:solidFill>
          </p:grpSpPr>
          <p:sp>
            <p:nvSpPr>
              <p:cNvPr id="18" name="Flowchart: Connector 17"/>
              <p:cNvSpPr/>
              <p:nvPr userDrawn="1"/>
            </p:nvSpPr>
            <p:spPr>
              <a:xfrm>
                <a:off x="3200400" y="609600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lowchart: Connector 18"/>
              <p:cNvSpPr/>
              <p:nvPr userDrawn="1"/>
            </p:nvSpPr>
            <p:spPr>
              <a:xfrm>
                <a:off x="3340100" y="70167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lowchart: Connector 19"/>
              <p:cNvSpPr/>
              <p:nvPr userDrawn="1"/>
            </p:nvSpPr>
            <p:spPr>
              <a:xfrm>
                <a:off x="3200400" y="784225"/>
                <a:ext cx="127000" cy="133350"/>
              </a:xfrm>
              <a:prstGeom prst="flowChartConnector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1960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600" b="1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400895"/>
              </p:ext>
            </p:extLst>
          </p:nvPr>
        </p:nvGraphicFramePr>
        <p:xfrm>
          <a:off x="115134" y="853706"/>
          <a:ext cx="8816216" cy="3814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77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14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216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003366"/>
                          </a:solidFill>
                          <a:latin typeface="Arial" pitchFamily="34" charset="0"/>
                          <a:cs typeface="Arial" pitchFamily="34" charset="0"/>
                        </a:rPr>
                        <a:t>Size Standard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rgbClr val="003366"/>
                          </a:solidFill>
                        </a:rPr>
                        <a:t>Small Disadvantaged Business, 150 FTEs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94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Corporate Description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3366"/>
                          </a:solidFill>
                        </a:rPr>
                        <a:t>Multidisciplinary Engineering – Mechanical, Electrical, Software, Systems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947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Organizations we support at</a:t>
                      </a:r>
                      <a:r>
                        <a:rPr lang="en-US" sz="1400" b="1" kern="1200" baseline="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Goddard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3366"/>
                          </a:solidFill>
                        </a:rPr>
                        <a:t>Code 580 – 587; Code 540, Code 560, Code 472,; NASA Engineering Safety Center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947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Goddard Contracts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003366"/>
                        </a:solidFill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Capabilities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947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Software Engineering Services III (SES III)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Prime contractor – Flight, ground, and science software, systems admin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947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Ground Systems and Mission Operations-3 (GSMO-3)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Flight software engineering and mission support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947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Other NASA Center / HQ Contracts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003366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Capabilities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947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LaRC Research, Science, and Engineering Services (RSES)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NASA Engineering Safety Center (NESC) support with SMEs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947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GSFC Mission Operations, Systems Engineering and Software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Hubble software and mission support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947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rgbClr val="003366"/>
                          </a:solidFill>
                          <a:latin typeface="+mn-lt"/>
                          <a:ea typeface="+mn-ea"/>
                          <a:cs typeface="+mn-cs"/>
                        </a:rPr>
                        <a:t>GSFC Mechanical Integration Services and Technologies II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OSAM-1 SME support for the Robot Electronics Unit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9947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3366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Capabilities in Other Markets that could benefit Goddard’s Mission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3366"/>
                          </a:solidFill>
                        </a:rPr>
                        <a:t>Vantage designs and develops thermal blankets at both local Lanham and Wallops Island manufacturing facilities and provides thermal engineering support to LASP, SwRI, JHU APL, and several commercial space companies; flight software expertise; planning and control support</a:t>
                      </a: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3366"/>
                        </a:solidFill>
                      </a:endParaRPr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5136" y="354647"/>
            <a:ext cx="3872073" cy="39127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366"/>
                </a:solidFill>
              </a:rPr>
              <a:t>Vantage Systems, Inc.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67020" y="-22216"/>
            <a:ext cx="11641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>
                <a:solidFill>
                  <a:srgbClr val="003366"/>
                </a:solidFill>
                <a:latin typeface="Century Gothic" panose="020B0502020202020204" pitchFamily="34" charset="0"/>
              </a:rPr>
              <a:t>August 8, 2025</a:t>
            </a:r>
          </a:p>
        </p:txBody>
      </p:sp>
      <p:pic>
        <p:nvPicPr>
          <p:cNvPr id="7" name="Picture 6" descr="A green logo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F3498335-2710-BA37-6170-63B256794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232" y="95256"/>
            <a:ext cx="1733564" cy="5778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M-template-20140529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ata slides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sponse Summary">
  <a:themeElements>
    <a:clrScheme name="Custom 1">
      <a:dk1>
        <a:srgbClr val="333333"/>
      </a:dk1>
      <a:lt1>
        <a:sysClr val="window" lastClr="FFFFFF"/>
      </a:lt1>
      <a:dk2>
        <a:srgbClr val="666666"/>
      </a:dk2>
      <a:lt2>
        <a:srgbClr val="EEECE1"/>
      </a:lt2>
      <a:accent1>
        <a:srgbClr val="8BAB42"/>
      </a:accent1>
      <a:accent2>
        <a:srgbClr val="CCCCCC"/>
      </a:accent2>
      <a:accent3>
        <a:srgbClr val="60574C"/>
      </a:accent3>
      <a:accent4>
        <a:srgbClr val="31859C"/>
      </a:accent4>
      <a:accent5>
        <a:srgbClr val="A8BC33"/>
      </a:accent5>
      <a:accent6>
        <a:srgbClr val="FFFFFF"/>
      </a:accent6>
      <a:hlink>
        <a:srgbClr val="31859C"/>
      </a:hlink>
      <a:folHlink>
        <a:srgbClr val="3185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SM-template-20140529.potx</Template>
  <TotalTime>1862</TotalTime>
  <Words>197</Words>
  <Application>Microsoft Office PowerPoint</Application>
  <PresentationFormat>On-screen Show (16:9)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SM-template-20140529</vt:lpstr>
      <vt:lpstr>Data slides</vt:lpstr>
      <vt:lpstr>Response Summary</vt:lpstr>
      <vt:lpstr>Vantage Systems, Inc.</vt:lpstr>
    </vt:vector>
  </TitlesOfParts>
  <Company>SurveyMonkey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Clarke</dc:creator>
  <cp:lastModifiedBy>Don Frank</cp:lastModifiedBy>
  <cp:revision>88</cp:revision>
  <dcterms:created xsi:type="dcterms:W3CDTF">2014-01-30T23:18:11Z</dcterms:created>
  <dcterms:modified xsi:type="dcterms:W3CDTF">2025-08-12T14:51:52Z</dcterms:modified>
</cp:coreProperties>
</file>