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59" r:id="rId5"/>
    <p:sldMasterId id="2147483664" r:id="rId6"/>
  </p:sldMasterIdLst>
  <p:notesMasterIdLst>
    <p:notesMasterId r:id="rId8"/>
  </p:notesMasterIdLst>
  <p:handoutMasterIdLst>
    <p:handoutMasterId r:id="rId9"/>
  </p:handoutMasterIdLst>
  <p:sldIdLst>
    <p:sldId id="287"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E7F3FF"/>
    <a:srgbClr val="ECEDF8"/>
    <a:srgbClr val="DBE5F1"/>
    <a:srgbClr val="939393"/>
    <a:srgbClr val="D2DBFE"/>
    <a:srgbClr val="B8C0FA"/>
    <a:srgbClr val="A9BD38"/>
    <a:srgbClr val="F0F0F0"/>
    <a:srgbClr val="CED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7" autoAdjust="0"/>
    <p:restoredTop sz="88536" autoAdjust="0"/>
  </p:normalViewPr>
  <p:slideViewPr>
    <p:cSldViewPr snapToGrid="0" snapToObjects="1">
      <p:cViewPr varScale="1">
        <p:scale>
          <a:sx n="156" d="100"/>
          <a:sy n="156" d="100"/>
        </p:scale>
        <p:origin x="822" y="13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pPr/>
              <a:t>4/24/2025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pPr/>
              <a:t>‹#›</a:t>
            </a:fld>
            <a:endParaRPr lang="en-US" dirty="0"/>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pPr/>
              <a:t>4/24/2025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pPr/>
              <a:t>‹#›</a:t>
            </a:fld>
            <a:endParaRPr lang="en-US" dirty="0"/>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grpSp>
        <p:nvGrpSpPr>
          <p:cNvPr id="18" name="Group 17"/>
          <p:cNvGrpSpPr/>
          <p:nvPr userDrawn="1"/>
        </p:nvGrpSpPr>
        <p:grpSpPr>
          <a:xfrm>
            <a:off x="0" y="4843651"/>
            <a:ext cx="9144000" cy="299849"/>
            <a:chOff x="0" y="4843651"/>
            <a:chExt cx="9144000" cy="299849"/>
          </a:xfrm>
        </p:grpSpPr>
        <p:sp>
          <p:nvSpPr>
            <p:cNvPr id="5" name="Rectangle 4"/>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9" name="Group 8"/>
            <p:cNvGrpSpPr/>
            <p:nvPr userDrawn="1"/>
          </p:nvGrpSpPr>
          <p:grpSpPr>
            <a:xfrm>
              <a:off x="6889898" y="4956618"/>
              <a:ext cx="106438" cy="106902"/>
              <a:chOff x="3200400" y="609600"/>
              <a:chExt cx="266700" cy="307975"/>
            </a:xfrm>
            <a:solidFill>
              <a:schemeClr val="tx1">
                <a:lumMod val="20000"/>
                <a:lumOff val="80000"/>
              </a:schemeClr>
            </a:solidFill>
          </p:grpSpPr>
          <p:sp>
            <p:nvSpPr>
              <p:cNvPr id="2" name="Flowchart: Connector 1"/>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lowchart: Connector 6"/>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lowchart: Connector 7"/>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7244325" y="4956618"/>
              <a:ext cx="106438" cy="106902"/>
              <a:chOff x="3200400" y="609600"/>
              <a:chExt cx="266700" cy="307975"/>
            </a:xfrm>
            <a:solidFill>
              <a:schemeClr val="tx1">
                <a:lumMod val="20000"/>
                <a:lumOff val="80000"/>
              </a:schemeClr>
            </a:solidFill>
          </p:grpSpPr>
          <p:sp>
            <p:nvSpPr>
              <p:cNvPr id="11" name="Flowchart: Connector 1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lowchart: Connector 1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lowchart: Connector 1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7067112" y="4956618"/>
              <a:ext cx="106438" cy="106902"/>
              <a:chOff x="3200400" y="609600"/>
              <a:chExt cx="266700" cy="307975"/>
            </a:xfrm>
            <a:solidFill>
              <a:srgbClr val="D2DBFE"/>
            </a:solidFill>
          </p:grpSpPr>
          <p:sp>
            <p:nvSpPr>
              <p:cNvPr id="15" name="Flowchart: Connector 14"/>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lowchart: Connector 15"/>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lowchart: Connector 16"/>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54647"/>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57915"/>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17" name="Rectangle 16"/>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8" name="Group 17"/>
          <p:cNvGrpSpPr/>
          <p:nvPr userDrawn="1"/>
        </p:nvGrpSpPr>
        <p:grpSpPr>
          <a:xfrm>
            <a:off x="6889898" y="4956618"/>
            <a:ext cx="106438" cy="106902"/>
            <a:chOff x="3200400" y="609600"/>
            <a:chExt cx="266700" cy="307975"/>
          </a:xfrm>
          <a:solidFill>
            <a:schemeClr val="tx1">
              <a:lumMod val="20000"/>
              <a:lumOff val="80000"/>
            </a:schemeClr>
          </a:solidFill>
        </p:grpSpPr>
        <p:sp>
          <p:nvSpPr>
            <p:cNvPr id="27" name="Flowchart: Connector 26"/>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lowchart: Connector 27"/>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Connector 28"/>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userDrawn="1"/>
        </p:nvGrpSpPr>
        <p:grpSpPr>
          <a:xfrm>
            <a:off x="7244325"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userDrawn="1"/>
        </p:nvGrpSpPr>
        <p:grpSpPr>
          <a:xfrm>
            <a:off x="7067112" y="4956618"/>
            <a:ext cx="106438" cy="106902"/>
            <a:chOff x="3200400" y="609600"/>
            <a:chExt cx="266700" cy="307975"/>
          </a:xfrm>
          <a:solidFill>
            <a:srgbClr val="D2DBFE"/>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1" name="Rectangle 30"/>
          <p:cNvSpPr/>
          <p:nvPr userDrawn="1"/>
        </p:nvSpPr>
        <p:spPr>
          <a:xfrm>
            <a:off x="0" y="2423"/>
            <a:ext cx="4572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bg1">
                    <a:lumMod val="95000"/>
                  </a:schemeClr>
                </a:solidFill>
                <a:latin typeface="Century Gothic" panose="020B0502020202020204" pitchFamily="34" charset="0"/>
              </a:rPr>
              <a:t>Member Company Spotlight</a:t>
            </a:r>
            <a:endParaRPr lang="en-US"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grpSp>
        <p:nvGrpSpPr>
          <p:cNvPr id="13" name="Group 12"/>
          <p:cNvGrpSpPr/>
          <p:nvPr userDrawn="1"/>
        </p:nvGrpSpPr>
        <p:grpSpPr>
          <a:xfrm>
            <a:off x="0" y="4843651"/>
            <a:ext cx="9144000" cy="299849"/>
            <a:chOff x="0" y="4843651"/>
            <a:chExt cx="9144000" cy="299849"/>
          </a:xfrm>
        </p:grpSpPr>
        <p:sp>
          <p:nvSpPr>
            <p:cNvPr id="14" name="Rectangle 13"/>
            <p:cNvSpPr/>
            <p:nvPr userDrawn="1"/>
          </p:nvSpPr>
          <p:spPr>
            <a:xfrm>
              <a:off x="0" y="4843651"/>
              <a:ext cx="9144000" cy="299849"/>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GCA   </a:t>
              </a:r>
              <a:r>
                <a:rPr lang="en-US" dirty="0">
                  <a:solidFill>
                    <a:schemeClr val="bg1"/>
                  </a:solidFill>
                  <a:latin typeface="Century Gothic" panose="020B0502020202020204" pitchFamily="34" charset="0"/>
                </a:rPr>
                <a:t> </a:t>
              </a:r>
              <a:r>
                <a:rPr lang="en-US" sz="1600" dirty="0">
                  <a:solidFill>
                    <a:schemeClr val="bg1">
                      <a:lumMod val="85000"/>
                    </a:schemeClr>
                  </a:solidFill>
                  <a:latin typeface="Century Gothic" panose="020B0502020202020204" pitchFamily="34" charset="0"/>
                </a:rPr>
                <a:t>Goddard Contractors Association</a:t>
              </a:r>
              <a:endParaRPr lang="en-US" dirty="0">
                <a:solidFill>
                  <a:schemeClr val="bg1">
                    <a:lumMod val="85000"/>
                  </a:schemeClr>
                </a:solidFill>
                <a:latin typeface="Century Gothic" panose="020B0502020202020204" pitchFamily="34" charset="0"/>
              </a:endParaRPr>
            </a:p>
          </p:txBody>
        </p:sp>
        <p:grpSp>
          <p:nvGrpSpPr>
            <p:cNvPr id="15" name="Group 14"/>
            <p:cNvGrpSpPr/>
            <p:nvPr userDrawn="1"/>
          </p:nvGrpSpPr>
          <p:grpSpPr>
            <a:xfrm>
              <a:off x="6889898" y="4956618"/>
              <a:ext cx="106438" cy="106902"/>
              <a:chOff x="3200400" y="609600"/>
              <a:chExt cx="266700" cy="307975"/>
            </a:xfrm>
            <a:solidFill>
              <a:schemeClr val="tx1">
                <a:lumMod val="20000"/>
                <a:lumOff val="80000"/>
              </a:schemeClr>
            </a:solidFill>
          </p:grpSpPr>
          <p:sp>
            <p:nvSpPr>
              <p:cNvPr id="24" name="Flowchart: Connector 23"/>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lowchart: Connector 24"/>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Flowchart: Connector 25"/>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userDrawn="1"/>
          </p:nvGrpSpPr>
          <p:grpSpPr>
            <a:xfrm>
              <a:off x="7244325" y="4956618"/>
              <a:ext cx="106438" cy="106902"/>
              <a:chOff x="3200400" y="609600"/>
              <a:chExt cx="266700" cy="307975"/>
            </a:xfrm>
            <a:solidFill>
              <a:schemeClr val="tx1">
                <a:lumMod val="20000"/>
                <a:lumOff val="80000"/>
              </a:schemeClr>
            </a:solidFill>
          </p:grpSpPr>
          <p:sp>
            <p:nvSpPr>
              <p:cNvPr id="21" name="Flowchart: Connector 20"/>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userDrawn="1"/>
          </p:nvGrpSpPr>
          <p:grpSpPr>
            <a:xfrm>
              <a:off x="7067112" y="4956618"/>
              <a:ext cx="106438" cy="106902"/>
              <a:chOff x="3200400" y="609600"/>
              <a:chExt cx="266700" cy="307975"/>
            </a:xfrm>
            <a:solidFill>
              <a:srgbClr val="D2DBFE"/>
            </a:solidFill>
          </p:grpSpPr>
          <p:sp>
            <p:nvSpPr>
              <p:cNvPr id="18" name="Flowchart: Connector 17"/>
              <p:cNvSpPr/>
              <p:nvPr userDrawn="1"/>
            </p:nvSpPr>
            <p:spPr>
              <a:xfrm>
                <a:off x="3200400" y="609600"/>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lowchart: Connector 18"/>
              <p:cNvSpPr/>
              <p:nvPr userDrawn="1"/>
            </p:nvSpPr>
            <p:spPr>
              <a:xfrm>
                <a:off x="3340100" y="70167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lowchart: Connector 19"/>
              <p:cNvSpPr/>
              <p:nvPr userDrawn="1"/>
            </p:nvSpPr>
            <p:spPr>
              <a:xfrm>
                <a:off x="3200400" y="784225"/>
                <a:ext cx="127000" cy="133350"/>
              </a:xfrm>
              <a:prstGeom prst="flowChartConnector">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1709441"/>
              </p:ext>
            </p:extLst>
          </p:nvPr>
        </p:nvGraphicFramePr>
        <p:xfrm>
          <a:off x="46394" y="549954"/>
          <a:ext cx="8982469" cy="4605484"/>
        </p:xfrm>
        <a:graphic>
          <a:graphicData uri="http://schemas.openxmlformats.org/drawingml/2006/table">
            <a:tbl>
              <a:tblPr firstRow="1" bandRow="1">
                <a:tableStyleId>{5C22544A-7EE6-4342-B048-85BDC9FD1C3A}</a:tableStyleId>
              </a:tblPr>
              <a:tblGrid>
                <a:gridCol w="2452005">
                  <a:extLst>
                    <a:ext uri="{9D8B030D-6E8A-4147-A177-3AD203B41FA5}">
                      <a16:colId xmlns:a16="http://schemas.microsoft.com/office/drawing/2014/main" val="20000"/>
                    </a:ext>
                  </a:extLst>
                </a:gridCol>
                <a:gridCol w="313303">
                  <a:extLst>
                    <a:ext uri="{9D8B030D-6E8A-4147-A177-3AD203B41FA5}">
                      <a16:colId xmlns:a16="http://schemas.microsoft.com/office/drawing/2014/main" val="20002"/>
                    </a:ext>
                  </a:extLst>
                </a:gridCol>
                <a:gridCol w="1413906">
                  <a:extLst>
                    <a:ext uri="{9D8B030D-6E8A-4147-A177-3AD203B41FA5}">
                      <a16:colId xmlns:a16="http://schemas.microsoft.com/office/drawing/2014/main" val="20003"/>
                    </a:ext>
                  </a:extLst>
                </a:gridCol>
                <a:gridCol w="4803255">
                  <a:extLst>
                    <a:ext uri="{9D8B030D-6E8A-4147-A177-3AD203B41FA5}">
                      <a16:colId xmlns:a16="http://schemas.microsoft.com/office/drawing/2014/main" val="20004"/>
                    </a:ext>
                  </a:extLst>
                </a:gridCol>
              </a:tblGrid>
              <a:tr h="255569">
                <a:tc>
                  <a:txBody>
                    <a:bodyPr/>
                    <a:lstStyle/>
                    <a:p>
                      <a:pPr algn="l"/>
                      <a:r>
                        <a:rPr lang="en-US" sz="1150" dirty="0">
                          <a:solidFill>
                            <a:srgbClr val="003366"/>
                          </a:solidFill>
                          <a:latin typeface="Arial" pitchFamily="34" charset="0"/>
                          <a:cs typeface="Arial" pitchFamily="34" charset="0"/>
                        </a:rPr>
                        <a:t>Size Standard</a:t>
                      </a:r>
                    </a:p>
                  </a:txBody>
                  <a:tcPr>
                    <a:lnL w="12700" cmpd="sng">
                      <a:noFill/>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r>
                        <a:rPr lang="en-US" sz="1150" b="0" dirty="0">
                          <a:solidFill>
                            <a:srgbClr val="003366"/>
                          </a:solidFill>
                        </a:rPr>
                        <a:t>~ 800 </a:t>
                      </a:r>
                      <a:r>
                        <a:rPr lang="en-US" sz="1150" b="0" baseline="0" dirty="0">
                          <a:solidFill>
                            <a:srgbClr val="003366"/>
                          </a:solidFill>
                        </a:rPr>
                        <a:t>employees, SB Designation - </a:t>
                      </a:r>
                      <a:r>
                        <a:rPr lang="en-US" sz="1150" b="0" kern="1200" dirty="0">
                          <a:solidFill>
                            <a:srgbClr val="003366"/>
                          </a:solidFill>
                          <a:effectLst/>
                          <a:latin typeface="+mn-lt"/>
                          <a:ea typeface="+mn-ea"/>
                          <a:cs typeface="+mn-cs"/>
                        </a:rPr>
                        <a:t>NAICS code is 541715</a:t>
                      </a:r>
                      <a:r>
                        <a:rPr lang="en-US" sz="1150" b="0" baseline="0" dirty="0">
                          <a:solidFill>
                            <a:srgbClr val="003366"/>
                          </a:solidFill>
                        </a:rPr>
                        <a:t>, HQ – Cape Canaveral, FL</a:t>
                      </a:r>
                      <a:endParaRPr lang="en-US" sz="1150" dirty="0">
                        <a:solidFill>
                          <a:srgbClr val="003366"/>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endParaRPr 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23514">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50" b="1" kern="1200" dirty="0">
                          <a:solidFill>
                            <a:srgbClr val="003366"/>
                          </a:solidFill>
                          <a:latin typeface="Arial" pitchFamily="34" charset="0"/>
                          <a:ea typeface="+mn-ea"/>
                          <a:cs typeface="Arial" pitchFamily="34" charset="0"/>
                        </a:rPr>
                        <a:t>Corporate Description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r>
                        <a:rPr lang="en-US" sz="1150" dirty="0">
                          <a:solidFill>
                            <a:srgbClr val="003366"/>
                          </a:solidFill>
                        </a:rPr>
                        <a:t>Service Disabled, Veteran Owned Small Business (SDVOSB), AS 9100 Certified organization that provides engineering, IT services, and mission support across multiple NASA and defense centers.  </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3514">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150" b="1" kern="1200" dirty="0">
                          <a:solidFill>
                            <a:srgbClr val="003366"/>
                          </a:solidFill>
                          <a:latin typeface="Arial" pitchFamily="34" charset="0"/>
                          <a:ea typeface="+mn-ea"/>
                          <a:cs typeface="Arial" pitchFamily="34" charset="0"/>
                        </a:rPr>
                        <a:t>Organizations we support at</a:t>
                      </a:r>
                      <a:r>
                        <a:rPr lang="en-US" sz="1150" b="1" kern="1200" baseline="0" dirty="0">
                          <a:solidFill>
                            <a:srgbClr val="003366"/>
                          </a:solidFill>
                          <a:latin typeface="Arial" pitchFamily="34" charset="0"/>
                          <a:ea typeface="+mn-ea"/>
                          <a:cs typeface="Arial" pitchFamily="34" charset="0"/>
                        </a:rPr>
                        <a:t> </a:t>
                      </a:r>
                      <a:r>
                        <a:rPr lang="en-US" sz="1150" b="1" kern="1200" dirty="0">
                          <a:solidFill>
                            <a:srgbClr val="003366"/>
                          </a:solidFill>
                          <a:latin typeface="Arial" pitchFamily="34" charset="0"/>
                          <a:ea typeface="+mn-ea"/>
                          <a:cs typeface="Arial" pitchFamily="34" charset="0"/>
                        </a:rPr>
                        <a:t>Goddard</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gridSpan="3">
                  <a:txBody>
                    <a:bodyPr/>
                    <a:lstStyle/>
                    <a:p>
                      <a:r>
                        <a:rPr lang="en-US" sz="1150" kern="1200" dirty="0">
                          <a:solidFill>
                            <a:srgbClr val="003366"/>
                          </a:solidFill>
                          <a:effectLst/>
                          <a:latin typeface="+mn-lt"/>
                          <a:ea typeface="+mn-ea"/>
                          <a:cs typeface="+mn-cs"/>
                        </a:rPr>
                        <a:t>Code 400, 500 and 600</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40923">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rgbClr val="003366"/>
                          </a:solidFill>
                          <a:latin typeface="Arial" pitchFamily="34" charset="0"/>
                          <a:ea typeface="+mn-ea"/>
                          <a:cs typeface="Arial" pitchFamily="34" charset="0"/>
                        </a:rPr>
                        <a:t>Goddard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en-US" sz="1600" dirty="0">
                        <a:solidFill>
                          <a:srgbClr val="003366"/>
                        </a:solidFill>
                      </a:endParaRPr>
                    </a:p>
                  </a:txBody>
                  <a:tcPr anchor="ctr">
                    <a:lnT w="28575" cap="flat" cmpd="sng" algn="ctr">
                      <a:solidFill>
                        <a:schemeClr val="bg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rgbClr val="003366"/>
                          </a:solidFill>
                          <a:latin typeface="Arial" pitchFamily="34" charset="0"/>
                          <a:ea typeface="+mn-ea"/>
                          <a:cs typeface="Arial" pitchFamily="34" charset="0"/>
                        </a:rPr>
                        <a:t>Capabilities</a:t>
                      </a:r>
                    </a:p>
                  </a:txBody>
                  <a:tcPr>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7565">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MIST II (Prime)/Code 540</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r>
                        <a:rPr lang="en-US" sz="1050" b="0" i="0" u="none" strike="noStrike" kern="1200" baseline="0" dirty="0">
                          <a:solidFill>
                            <a:srgbClr val="003366"/>
                          </a:solidFill>
                          <a:latin typeface="+mn-lt"/>
                          <a:ea typeface="+mn-ea"/>
                          <a:cs typeface="+mn-cs"/>
                        </a:rPr>
                        <a:t>Provide Mechanical Systems Engineering (Materials, Structural Analysis, Mechanical Systems Design, Electromechanical Systems, including Powered Mechanisms, Thermal Engineering, and Contamination Engineering).</a:t>
                      </a:r>
                      <a:endParaRPr lang="en-US" sz="1050" dirty="0">
                        <a:solidFill>
                          <a:srgbClr val="003366"/>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671781">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OMES III (Teammate)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r>
                        <a:rPr lang="en-US" sz="1050" kern="1200" dirty="0">
                          <a:solidFill>
                            <a:srgbClr val="003366"/>
                          </a:solidFill>
                          <a:effectLst/>
                          <a:latin typeface="+mn-lt"/>
                          <a:ea typeface="+mn-ea"/>
                          <a:cs typeface="+mn-cs"/>
                        </a:rPr>
                        <a:t>Provide multidiscipline engineering services for design, systems engineering, development, fabrication, integration, testing, verification and operations of spaceflight, airborne, and ground system hardware and software.  Support the Joint Polar Satellite System program and NASA’s Exploration and In-space Services projects division.</a:t>
                      </a:r>
                      <a:endParaRPr lang="en-US" sz="1050" dirty="0">
                        <a:solidFill>
                          <a:srgbClr val="003366"/>
                        </a:solidFill>
                      </a:endParaRP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40923">
                <a:tc gridSpan="3">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000" b="1" kern="1200" dirty="0">
                          <a:solidFill>
                            <a:srgbClr val="003366"/>
                          </a:solidFill>
                          <a:latin typeface="Arial" pitchFamily="34" charset="0"/>
                          <a:ea typeface="+mn-ea"/>
                          <a:cs typeface="Arial" pitchFamily="34" charset="0"/>
                        </a:rPr>
                        <a:t>Other NASA Center / HQ Contracts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sz="1600" dirty="0">
                        <a:solidFill>
                          <a:srgbClr val="003366"/>
                        </a:solidFill>
                      </a:endParaRPr>
                    </a:p>
                  </a:txBody>
                  <a:tcPr anchor="ct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050" b="1" kern="1200" dirty="0">
                          <a:solidFill>
                            <a:srgbClr val="003366"/>
                          </a:solidFill>
                          <a:latin typeface="Arial" pitchFamily="34" charset="0"/>
                          <a:ea typeface="+mn-ea"/>
                          <a:cs typeface="Arial" pitchFamily="34" charset="0"/>
                        </a:rPr>
                        <a:t>Capabilities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399244">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Kennedy Space Center / COMET &amp; BOSS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50" dirty="0">
                          <a:solidFill>
                            <a:srgbClr val="003366"/>
                          </a:solidFill>
                        </a:rPr>
                        <a:t>Manage operations and provide maintenance, IT, engineering, safety, and logistics for launches at KSC and CCSFS.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99244">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Johnson Space Center / JETS II, MSOC &amp; SMAEC III</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50" dirty="0">
                          <a:solidFill>
                            <a:srgbClr val="003366"/>
                          </a:solidFill>
                        </a:rPr>
                        <a:t>Provide engineering, mission ops, and safety assurance for ISS, Orion, and  commercial space programs.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240923">
                <a:tc gridSpan="3">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rgbClr val="003366"/>
                          </a:solidFill>
                          <a:latin typeface="+mn-lt"/>
                          <a:ea typeface="+mn-ea"/>
                          <a:cs typeface="+mn-cs"/>
                        </a:rPr>
                        <a:t>Marshall Space Flight Center / ESSCA </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050" dirty="0">
                          <a:solidFill>
                            <a:srgbClr val="003366"/>
                          </a:solidFill>
                        </a:rPr>
                        <a:t>Specialize in systems engineering, propulsion testing, and stress analysis.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99244">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000" b="1" kern="1200" dirty="0">
                        <a:solidFill>
                          <a:srgbClr val="003366"/>
                        </a:solidFill>
                        <a:latin typeface="Arial" pitchFamily="34" charset="0"/>
                        <a:ea typeface="+mn-ea"/>
                        <a:cs typeface="Arial" pitchFamily="34" charset="0"/>
                      </a:endParaRPr>
                    </a:p>
                  </a:txBody>
                  <a:tcPr>
                    <a:lnT w="28575" cap="flat" cmpd="sng" algn="ctr">
                      <a:solidFill>
                        <a:schemeClr val="bg1"/>
                      </a:solidFill>
                      <a:prstDash val="solid"/>
                      <a:round/>
                      <a:headEnd type="none" w="med" len="med"/>
                      <a:tailEnd type="none" w="med" len="med"/>
                    </a:lnT>
                    <a:noFill/>
                  </a:tcPr>
                </a:tc>
                <a:tc hMerge="1">
                  <a:txBody>
                    <a:bodyPr/>
                    <a:lstStyle/>
                    <a:p>
                      <a:endParaRPr 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000" dirty="0">
                        <a:solidFill>
                          <a:srgbClr val="FF0000"/>
                        </a:solidFill>
                      </a:endParaRPr>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003366"/>
                        </a:solidFill>
                      </a:endParaRPr>
                    </a:p>
                  </a:txBody>
                  <a:tcPr>
                    <a:lnT w="28575"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a:xfrm>
            <a:off x="115136" y="233735"/>
            <a:ext cx="3872073" cy="391272"/>
          </a:xfrm>
        </p:spPr>
        <p:txBody>
          <a:bodyPr>
            <a:normAutofit fontScale="90000"/>
          </a:bodyPr>
          <a:lstStyle/>
          <a:p>
            <a:r>
              <a:rPr lang="en-US" dirty="0">
                <a:solidFill>
                  <a:srgbClr val="003366"/>
                </a:solidFill>
              </a:rPr>
              <a:t>Aerodyne Industries</a:t>
            </a:r>
          </a:p>
        </p:txBody>
      </p:sp>
      <p:sp>
        <p:nvSpPr>
          <p:cNvPr id="6" name="TextBox 5"/>
          <p:cNvSpPr txBox="1"/>
          <p:nvPr/>
        </p:nvSpPr>
        <p:spPr>
          <a:xfrm>
            <a:off x="8096864" y="-22216"/>
            <a:ext cx="1034257" cy="261610"/>
          </a:xfrm>
          <a:prstGeom prst="rect">
            <a:avLst/>
          </a:prstGeom>
          <a:noFill/>
        </p:spPr>
        <p:txBody>
          <a:bodyPr wrap="none" rtlCol="0">
            <a:spAutoFit/>
          </a:bodyPr>
          <a:lstStyle/>
          <a:p>
            <a:pPr algn="r"/>
            <a:r>
              <a:rPr lang="en-US" sz="1100" dirty="0">
                <a:solidFill>
                  <a:srgbClr val="003366"/>
                </a:solidFill>
                <a:latin typeface="Century Gothic" panose="020B0502020202020204" pitchFamily="34" charset="0"/>
              </a:rPr>
              <a:t>14 May 2025</a:t>
            </a:r>
          </a:p>
        </p:txBody>
      </p:sp>
      <p:pic>
        <p:nvPicPr>
          <p:cNvPr id="7" name="Picture 6" descr="A blue triangle with a dot and a dot on a black background&#10;&#10;Description automatically generated">
            <a:extLst>
              <a:ext uri="{FF2B5EF4-FFF2-40B4-BE49-F238E27FC236}">
                <a16:creationId xmlns:a16="http://schemas.microsoft.com/office/drawing/2014/main" id="{4F0AF1D8-7BEE-F5AF-E2EF-7134DD1271D0}"/>
              </a:ext>
            </a:extLst>
          </p:cNvPr>
          <p:cNvPicPr>
            <a:picLocks noChangeAspect="1"/>
          </p:cNvPicPr>
          <p:nvPr/>
        </p:nvPicPr>
        <p:blipFill>
          <a:blip r:embed="rId2"/>
          <a:stretch>
            <a:fillRect/>
          </a:stretch>
        </p:blipFill>
        <p:spPr>
          <a:xfrm>
            <a:off x="5849136" y="44964"/>
            <a:ext cx="1526519" cy="452092"/>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8dedeb-1606-4a4e-9e2f-af566c77cd95">
      <Terms xmlns="http://schemas.microsoft.com/office/infopath/2007/PartnerControls"/>
    </lcf76f155ced4ddcb4097134ff3c332f>
    <TaxCatchAll xmlns="d851d597-2cec-4fe4-bf5b-a4f261f915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FF5BF5CB59D4280E0C718C8D3B827" ma:contentTypeVersion="34" ma:contentTypeDescription="Create a new document." ma:contentTypeScope="" ma:versionID="6ab8999c8f28942846f3ac9da2ff3d8c">
  <xsd:schema xmlns:xsd="http://www.w3.org/2001/XMLSchema" xmlns:xs="http://www.w3.org/2001/XMLSchema" xmlns:p="http://schemas.microsoft.com/office/2006/metadata/properties" xmlns:ns2="602c9be8-9c56-4b74-b58a-e2d49ca8692a" xmlns:ns3="d851d597-2cec-4fe4-bf5b-a4f261f9156d" xmlns:ns4="688dedeb-1606-4a4e-9e2f-af566c77cd95" targetNamespace="http://schemas.microsoft.com/office/2006/metadata/properties" ma:root="true" ma:fieldsID="88c201c00f71feeb46daa0790b1487a2" ns2:_="" ns3:_="" ns4:_="">
    <xsd:import namespace="602c9be8-9c56-4b74-b58a-e2d49ca8692a"/>
    <xsd:import namespace="d851d597-2cec-4fe4-bf5b-a4f261f9156d"/>
    <xsd:import namespace="688dedeb-1606-4a4e-9e2f-af566c77cd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4:lcf76f155ced4ddcb4097134ff3c332f" minOccurs="0"/>
                <xsd:element ref="ns3:TaxCatchAll"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2c9be8-9c56-4b74-b58a-e2d49ca86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51d597-2cec-4fe4-bf5b-a4f261f9156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18efd6-cc18-40a9-b319-470c384dd5f4}" ma:internalName="TaxCatchAll" ma:showField="CatchAllData" ma:web="d851d597-2cec-4fe4-bf5b-a4f261f915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8dedeb-1606-4a4e-9e2f-af566c77cd95"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6ca142-911a-4fd1-885b-124a5c985391"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8E903-7F95-4230-B35C-7481F2B3B702}">
  <ds:schemaRefs>
    <ds:schemaRef ds:uri="http://schemas.microsoft.com/office/2006/metadata/properties"/>
    <ds:schemaRef ds:uri="http://schemas.microsoft.com/office/infopath/2007/PartnerControls"/>
    <ds:schemaRef ds:uri="688dedeb-1606-4a4e-9e2f-af566c77cd95"/>
    <ds:schemaRef ds:uri="d851d597-2cec-4fe4-bf5b-a4f261f9156d"/>
  </ds:schemaRefs>
</ds:datastoreItem>
</file>

<file path=customXml/itemProps2.xml><?xml version="1.0" encoding="utf-8"?>
<ds:datastoreItem xmlns:ds="http://schemas.openxmlformats.org/officeDocument/2006/customXml" ds:itemID="{89180823-4AF6-4DE7-B257-CD8FEAA919D7}">
  <ds:schemaRefs>
    <ds:schemaRef ds:uri="http://schemas.microsoft.com/sharepoint/v3/contenttype/forms"/>
  </ds:schemaRefs>
</ds:datastoreItem>
</file>

<file path=customXml/itemProps3.xml><?xml version="1.0" encoding="utf-8"?>
<ds:datastoreItem xmlns:ds="http://schemas.openxmlformats.org/officeDocument/2006/customXml" ds:itemID="{766C0D3E-AFC1-4F53-A4FD-627073BF6BC1}"/>
</file>

<file path=docProps/app.xml><?xml version="1.0" encoding="utf-8"?>
<Properties xmlns="http://schemas.openxmlformats.org/officeDocument/2006/extended-properties" xmlns:vt="http://schemas.openxmlformats.org/officeDocument/2006/docPropsVTypes">
  <Template>SM-template-20140529.potx</Template>
  <TotalTime>1921</TotalTime>
  <Words>244</Words>
  <Application>Microsoft Office PowerPoint</Application>
  <PresentationFormat>On-screen Show (16:9)</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Century Gothic</vt:lpstr>
      <vt:lpstr>SM-template-20140529</vt:lpstr>
      <vt:lpstr>Data slides</vt:lpstr>
      <vt:lpstr>Response Summary</vt:lpstr>
      <vt:lpstr>Aerodyne Industries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Ferguson</cp:lastModifiedBy>
  <cp:revision>90</cp:revision>
  <dcterms:created xsi:type="dcterms:W3CDTF">2014-01-30T23:18:11Z</dcterms:created>
  <dcterms:modified xsi:type="dcterms:W3CDTF">2025-04-24T10:40:18Z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0x0101006D5FF5BF5CB59D4280E0C718C8D3B827</vt:lpwstr>
  </property>
</Properties>
</file>