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6" autoAdjust="0"/>
    <p:restoredTop sz="90480" autoAdjust="0"/>
  </p:normalViewPr>
  <p:slideViewPr>
    <p:cSldViewPr snapToGrid="0" snapToObjects="1">
      <p:cViewPr varScale="1">
        <p:scale>
          <a:sx n="148" d="100"/>
          <a:sy n="148" d="100"/>
        </p:scale>
        <p:origin x="200" y="1968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GSMO: Ground Systems and Mission Operations</a:t>
            </a:r>
          </a:p>
          <a:p>
            <a:r>
              <a:rPr lang="en-US" dirty="0"/>
              <a:t>SESDA: Space and Earth Science Data Analysis</a:t>
            </a:r>
          </a:p>
          <a:p>
            <a:r>
              <a:rPr lang="en-US" dirty="0"/>
              <a:t>MCHFSS: Mechanical and Composite Hardware Fabrication Services</a:t>
            </a:r>
          </a:p>
          <a:p>
            <a:r>
              <a:rPr lang="en-US" dirty="0"/>
              <a:t>RSES: Research, Science, and Engineering Services</a:t>
            </a:r>
          </a:p>
          <a:p>
            <a:r>
              <a:rPr lang="en-US" dirty="0"/>
              <a:t>ETSS: Engineering and Technical Support Services</a:t>
            </a:r>
          </a:p>
          <a:p>
            <a:r>
              <a:rPr lang="en-US" dirty="0"/>
              <a:t>JV: New Horizon Aeronautics (</a:t>
            </a:r>
            <a:r>
              <a:rPr lang="en-US" dirty="0" err="1"/>
              <a:t>NHAero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643BB-5E9D-9CF4-D2AD-EB3BB38FD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CEEE50-8BB9-9EEF-7A7D-426A24381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29645"/>
              </p:ext>
            </p:extLst>
          </p:nvPr>
        </p:nvGraphicFramePr>
        <p:xfrm>
          <a:off x="115134" y="853706"/>
          <a:ext cx="8816216" cy="388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541715 and 541330 (With Aero exception</a:t>
                      </a:r>
                      <a:r>
                        <a:rPr lang="en-US" sz="1400" b="0">
                          <a:solidFill>
                            <a:srgbClr val="003366"/>
                          </a:solidFill>
                        </a:rPr>
                        <a:t>), 300+ </a:t>
                      </a:r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employees, $53.3M, </a:t>
                      </a:r>
                      <a:r>
                        <a:rPr lang="en-US" sz="1400" b="0" baseline="0" dirty="0">
                          <a:solidFill>
                            <a:srgbClr val="003366"/>
                          </a:solidFill>
                        </a:rPr>
                        <a:t>HQ: Hampton, VA; Science and Engineering Group: Columbia, MD; MOSB founded in 1979</a:t>
                      </a:r>
                      <a:endParaRPr lang="en-US" sz="1400" b="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Earth/Space/Aero Science &amp; Engineering Services, Machining &amp; Fab: Civil, DoD, </a:t>
                      </a:r>
                      <a:r>
                        <a:rPr lang="en-US" sz="1400" dirty="0" err="1">
                          <a:solidFill>
                            <a:srgbClr val="003366"/>
                          </a:solidFill>
                        </a:rPr>
                        <a:t>Comm’l</a:t>
                      </a:r>
                      <a:endParaRPr lang="en-US" sz="14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Code 400, 600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GSMO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GEO Satellite Products &amp; User Outreach, SWO Products &amp; Systems Engineering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SESDA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GLOBE Science, Engineering &amp; Fabrication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u="sng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LaRC</a:t>
                      </a:r>
                      <a:r>
                        <a:rPr lang="en-US" sz="1200" u="sng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200" u="none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MCHFSS (</a:t>
                      </a:r>
                      <a:r>
                        <a:rPr lang="en-US" sz="1200" i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Prime</a:t>
                      </a: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), RSES (</a:t>
                      </a:r>
                      <a:r>
                        <a:rPr lang="en-US" sz="1200" i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Sub</a:t>
                      </a: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Fabrication, Systems Engineering, Research &amp; Development, Science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u="sng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AFRC:</a:t>
                      </a: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ETSS (</a:t>
                      </a:r>
                      <a:r>
                        <a:rPr lang="en-US" sz="1200" i="1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Prime-JV</a:t>
                      </a: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Aerospace Engineering, Mission Operations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NOAA [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ProTech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-Satellite]: Satellite Algorithm Product Development, RF Spectrum Engineering, Cloud Transformation, User Engagement, Satellite Ground Systems; NOAA/NWS: Numerical Weather Prediction, AI/ML; USSF: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SmallSat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 Ground Systems (cloud-native data processing)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8319C8-45A5-1414-EBE7-FE72FDF5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Science &amp; Technology Corp.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9E56E-CF25-4267-D919-67BB92C7F8F4}"/>
              </a:ext>
            </a:extLst>
          </p:cNvPr>
          <p:cNvSpPr txBox="1"/>
          <p:nvPr/>
        </p:nvSpPr>
        <p:spPr>
          <a:xfrm>
            <a:off x="8114496" y="-22216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12 Aug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F479E-41B5-2B82-3FD7-D6B22EB2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6" y="80761"/>
            <a:ext cx="1822935" cy="7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45056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5" ma:contentTypeDescription="Create a new document." ma:contentTypeScope="" ma:versionID="06fd65cf8df81b1ad190d74812077543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e039144716e04301170b9cf3a7831c16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Props1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97B0B-5591-44E6-B056-E7C7A5793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c9be8-9c56-4b74-b58a-e2d49ca8692a"/>
    <ds:schemaRef ds:uri="d851d597-2cec-4fe4-bf5b-a4f261f9156d"/>
    <ds:schemaRef ds:uri="688dedeb-1606-4a4e-9e2f-af566c77c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8E903-7F95-4230-B35C-7481F2B3B70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602c9be8-9c56-4b74-b58a-e2d49ca8692a"/>
    <ds:schemaRef ds:uri="d851d597-2cec-4fe4-bf5b-a4f261f9156d"/>
    <ds:schemaRef ds:uri="http://schemas.openxmlformats.org/package/2006/metadata/core-properties"/>
    <ds:schemaRef ds:uri="688dedeb-1606-4a4e-9e2f-af566c77cd9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1911</TotalTime>
  <Words>237</Words>
  <Application>Microsoft Macintosh PowerPoint</Application>
  <PresentationFormat>On-screen Show (16:9)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Science &amp; Technology Corp.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Dylan Powell</cp:lastModifiedBy>
  <cp:revision>88</cp:revision>
  <dcterms:created xsi:type="dcterms:W3CDTF">2014-01-30T23:18:11Z</dcterms:created>
  <dcterms:modified xsi:type="dcterms:W3CDTF">2025-08-13T15:01:34Z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2025-08-12T18:15:11Z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55904d87-0e77-47f5-b1f3-871b2c8be952</vt:lpwstr>
  </property>
  <property fmtid="{D5CDD505-2E9C-101B-9397-08002B2CF9AE}" pid="9" name="MSIP_Label_defa4170-0d19-0005-0004-bc88714345d2_ActionId">
    <vt:lpwstr>8b349a51-b878-4467-918f-25b7746a70c9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SIP_Label_defa4170-0d19-0005-0004-bc88714345d2_Tag">
    <vt:lpwstr>50, 3, 0, 1</vt:lpwstr>
  </property>
</Properties>
</file>