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  <p:sldMasterId id="2147483659" r:id="rId5"/>
    <p:sldMasterId id="2147483664" r:id="rId6"/>
  </p:sldMasterIdLst>
  <p:notesMasterIdLst>
    <p:notesMasterId r:id="rId8"/>
  </p:notesMasterIdLst>
  <p:handoutMasterIdLst>
    <p:handoutMasterId r:id="rId9"/>
  </p:handoutMasterIdLst>
  <p:sldIdLst>
    <p:sldId id="287" r:id="rId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76">
          <p15:clr>
            <a:srgbClr val="A4A3A4"/>
          </p15:clr>
        </p15:guide>
        <p15:guide id="2" pos="56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E7F3FF"/>
    <a:srgbClr val="ECEDF8"/>
    <a:srgbClr val="DBE5F1"/>
    <a:srgbClr val="939393"/>
    <a:srgbClr val="D2DBFE"/>
    <a:srgbClr val="B8C0FA"/>
    <a:srgbClr val="A9BD38"/>
    <a:srgbClr val="F0F0F0"/>
    <a:srgbClr val="CED4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F585C15-022B-4951-9EE5-BEFE75D576A4}" v="5" dt="2025-02-19T15:55:59.15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987" autoAdjust="0"/>
    <p:restoredTop sz="88536" autoAdjust="0"/>
  </p:normalViewPr>
  <p:slideViewPr>
    <p:cSldViewPr snapToGrid="0" snapToObjects="1">
      <p:cViewPr varScale="1">
        <p:scale>
          <a:sx n="143" d="100"/>
          <a:sy n="143" d="100"/>
        </p:scale>
        <p:origin x="1098" y="6"/>
      </p:cViewPr>
      <p:guideLst>
        <p:guide orient="horz" pos="676"/>
        <p:guide pos="56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elf, Jacob [US-US]" userId="d87a4504-75c5-4f58-a314-fa7d989b054f" providerId="ADAL" clId="{AF585C15-022B-4951-9EE5-BEFE75D576A4}"/>
    <pc:docChg chg="undo redo custSel delSld modSld">
      <pc:chgData name="Self, Jacob [US-US]" userId="d87a4504-75c5-4f58-a314-fa7d989b054f" providerId="ADAL" clId="{AF585C15-022B-4951-9EE5-BEFE75D576A4}" dt="2025-02-19T15:55:59.153" v="296"/>
      <pc:docMkLst>
        <pc:docMk/>
      </pc:docMkLst>
      <pc:sldChg chg="modSp mod">
        <pc:chgData name="Self, Jacob [US-US]" userId="d87a4504-75c5-4f58-a314-fa7d989b054f" providerId="ADAL" clId="{AF585C15-022B-4951-9EE5-BEFE75D576A4}" dt="2025-02-19T15:55:59.153" v="296"/>
        <pc:sldMkLst>
          <pc:docMk/>
          <pc:sldMk cId="0" sldId="287"/>
        </pc:sldMkLst>
        <pc:graphicFrameChg chg="mod modGraphic">
          <ac:chgData name="Self, Jacob [US-US]" userId="d87a4504-75c5-4f58-a314-fa7d989b054f" providerId="ADAL" clId="{AF585C15-022B-4951-9EE5-BEFE75D576A4}" dt="2025-02-19T15:55:59.153" v="296"/>
          <ac:graphicFrameMkLst>
            <pc:docMk/>
            <pc:sldMk cId="0" sldId="287"/>
            <ac:graphicFrameMk id="4" creationId="{00000000-0000-0000-0000-000000000000}"/>
          </ac:graphicFrameMkLst>
        </pc:graphicFrameChg>
      </pc:sldChg>
      <pc:sldChg chg="del">
        <pc:chgData name="Self, Jacob [US-US]" userId="d87a4504-75c5-4f58-a314-fa7d989b054f" providerId="ADAL" clId="{AF585C15-022B-4951-9EE5-BEFE75D576A4}" dt="2025-02-18T21:45:15.944" v="283" actId="47"/>
        <pc:sldMkLst>
          <pc:docMk/>
          <pc:sldMk cId="3783635961" sldId="288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350545-E260-4F41-A803-5BF85CFE96EA}" type="datetimeFigureOut">
              <a:rPr lang="en-US" smtClean="0"/>
              <a:pPr/>
              <a:t>2/19/2025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BD68D1-0A4A-364F-B3D1-97755523CC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04691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FCAFC9-2F5E-7849-9A3C-3E3602566C83}" type="datetimeFigureOut">
              <a:rPr lang="en-US" smtClean="0"/>
              <a:pPr/>
              <a:t>2/19/2025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359D8E-2A04-7648-BB99-EC53D25710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7327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56494" y="2494609"/>
            <a:ext cx="5661618" cy="1234730"/>
          </a:xfrm>
        </p:spPr>
        <p:txBody>
          <a:bodyPr anchor="b">
            <a:normAutofit/>
          </a:bodyPr>
          <a:lstStyle>
            <a:lvl1pPr marL="0" indent="0">
              <a:buNone/>
              <a:defRPr sz="3600" b="1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Add the title of your presentation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258728" y="3729038"/>
            <a:ext cx="2938463" cy="385762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12112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9644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15888" y="723900"/>
            <a:ext cx="3887787" cy="2619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1742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ty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731729107"/>
              </p:ext>
            </p:extLst>
          </p:nvPr>
        </p:nvGraphicFramePr>
        <p:xfrm>
          <a:off x="204787" y="1052400"/>
          <a:ext cx="5953649" cy="2184875"/>
        </p:xfrm>
        <a:graphic>
          <a:graphicData uri="http://schemas.openxmlformats.org/drawingml/2006/table">
            <a:tbl>
              <a:tblPr firstRow="1" lastRow="1" bandRow="1">
                <a:tableStyleId>{1FECB4D8-DB02-4DC6-A0A2-4F2EBAE1DC90}</a:tableStyleId>
              </a:tblPr>
              <a:tblGrid>
                <a:gridCol w="48023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64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48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2125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Answer Choices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Responses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Less than one year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10.00%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 to 3 years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10.00%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3 to 5 years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25.00%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25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5 to 7 years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15.00%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15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More than seven</a:t>
                      </a:r>
                      <a:r>
                        <a:rPr lang="en-US" sz="1050" baseline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years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40.00%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40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Total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100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15888" y="723900"/>
            <a:ext cx="4478337" cy="2619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6444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ponse Summar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211403" y="3639393"/>
            <a:ext cx="4576388" cy="350837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204788" y="2334751"/>
            <a:ext cx="8229600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204788" y="3032255"/>
            <a:ext cx="3859212" cy="280987"/>
          </a:xfrm>
        </p:spPr>
        <p:txBody>
          <a:bodyPr/>
          <a:lstStyle>
            <a:lvl2pPr marL="4763" indent="0">
              <a:buNone/>
              <a:defRPr sz="16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2pPr>
          </a:lstStyle>
          <a:p>
            <a:pPr lvl="1"/>
            <a:r>
              <a:rPr lang="en-US" dirty="0"/>
              <a:t>Total Responses</a:t>
            </a:r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211403" y="4047840"/>
            <a:ext cx="4576388" cy="350837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96483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4788" y="1200151"/>
            <a:ext cx="8482012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4828084"/>
            <a:ext cx="3841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CCCCCC"/>
                </a:solidFill>
                <a:latin typeface="Arial"/>
                <a:cs typeface="Arial"/>
              </a:defRPr>
            </a:lvl1pPr>
          </a:lstStyle>
          <a:p>
            <a:fld id="{7FE0505B-37A8-D24C-BEF3-C2D216B51C7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0" y="4843651"/>
            <a:ext cx="9144000" cy="299849"/>
            <a:chOff x="0" y="4843651"/>
            <a:chExt cx="9144000" cy="299849"/>
          </a:xfrm>
        </p:grpSpPr>
        <p:sp>
          <p:nvSpPr>
            <p:cNvPr id="5" name="Rectangle 4"/>
            <p:cNvSpPr/>
            <p:nvPr userDrawn="1"/>
          </p:nvSpPr>
          <p:spPr>
            <a:xfrm>
              <a:off x="0" y="4843651"/>
              <a:ext cx="9144000" cy="299849"/>
            </a:xfrm>
            <a:prstGeom prst="rect">
              <a:avLst/>
            </a:prstGeom>
            <a:solidFill>
              <a:srgbClr val="00336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GCA   </a:t>
              </a:r>
              <a:r>
                <a:rPr lang="en-US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 </a:t>
              </a:r>
              <a:r>
                <a:rPr lang="en-US" sz="1600" dirty="0">
                  <a:solidFill>
                    <a:schemeClr val="bg1">
                      <a:lumMod val="85000"/>
                    </a:schemeClr>
                  </a:solidFill>
                  <a:latin typeface="Century Gothic" panose="020B0502020202020204" pitchFamily="34" charset="0"/>
                </a:rPr>
                <a:t>Goddard Contractors Association</a:t>
              </a:r>
              <a:endParaRPr lang="en-US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grpSp>
          <p:nvGrpSpPr>
            <p:cNvPr id="9" name="Group 8"/>
            <p:cNvGrpSpPr/>
            <p:nvPr userDrawn="1"/>
          </p:nvGrpSpPr>
          <p:grpSpPr>
            <a:xfrm>
              <a:off x="6889898" y="4956618"/>
              <a:ext cx="106438" cy="106902"/>
              <a:chOff x="3200400" y="609600"/>
              <a:chExt cx="266700" cy="307975"/>
            </a:xfrm>
            <a:solidFill>
              <a:schemeClr val="tx1">
                <a:lumMod val="20000"/>
                <a:lumOff val="80000"/>
              </a:schemeClr>
            </a:solidFill>
          </p:grpSpPr>
          <p:sp>
            <p:nvSpPr>
              <p:cNvPr id="2" name="Flowchart: Connector 1"/>
              <p:cNvSpPr/>
              <p:nvPr userDrawn="1"/>
            </p:nvSpPr>
            <p:spPr>
              <a:xfrm>
                <a:off x="3200400" y="609600"/>
                <a:ext cx="127000" cy="133350"/>
              </a:xfrm>
              <a:prstGeom prst="flowChartConnector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Flowchart: Connector 6"/>
              <p:cNvSpPr/>
              <p:nvPr userDrawn="1"/>
            </p:nvSpPr>
            <p:spPr>
              <a:xfrm>
                <a:off x="3340100" y="701675"/>
                <a:ext cx="127000" cy="133350"/>
              </a:xfrm>
              <a:prstGeom prst="flowChartConnector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lowchart: Connector 7"/>
              <p:cNvSpPr/>
              <p:nvPr userDrawn="1"/>
            </p:nvSpPr>
            <p:spPr>
              <a:xfrm>
                <a:off x="3200400" y="784225"/>
                <a:ext cx="127000" cy="133350"/>
              </a:xfrm>
              <a:prstGeom prst="flowChartConnector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9"/>
            <p:cNvGrpSpPr/>
            <p:nvPr userDrawn="1"/>
          </p:nvGrpSpPr>
          <p:grpSpPr>
            <a:xfrm>
              <a:off x="7244325" y="4956618"/>
              <a:ext cx="106438" cy="106902"/>
              <a:chOff x="3200400" y="609600"/>
              <a:chExt cx="266700" cy="307975"/>
            </a:xfrm>
            <a:solidFill>
              <a:schemeClr val="tx1">
                <a:lumMod val="20000"/>
                <a:lumOff val="80000"/>
              </a:schemeClr>
            </a:solidFill>
          </p:grpSpPr>
          <p:sp>
            <p:nvSpPr>
              <p:cNvPr id="11" name="Flowchart: Connector 10"/>
              <p:cNvSpPr/>
              <p:nvPr userDrawn="1"/>
            </p:nvSpPr>
            <p:spPr>
              <a:xfrm>
                <a:off x="3200400" y="609600"/>
                <a:ext cx="127000" cy="133350"/>
              </a:xfrm>
              <a:prstGeom prst="flowChartConnector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Flowchart: Connector 11"/>
              <p:cNvSpPr/>
              <p:nvPr userDrawn="1"/>
            </p:nvSpPr>
            <p:spPr>
              <a:xfrm>
                <a:off x="3340100" y="701675"/>
                <a:ext cx="127000" cy="133350"/>
              </a:xfrm>
              <a:prstGeom prst="flowChartConnector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Flowchart: Connector 12"/>
              <p:cNvSpPr/>
              <p:nvPr userDrawn="1"/>
            </p:nvSpPr>
            <p:spPr>
              <a:xfrm>
                <a:off x="3200400" y="784225"/>
                <a:ext cx="127000" cy="133350"/>
              </a:xfrm>
              <a:prstGeom prst="flowChartConnector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3"/>
            <p:cNvGrpSpPr/>
            <p:nvPr userDrawn="1"/>
          </p:nvGrpSpPr>
          <p:grpSpPr>
            <a:xfrm>
              <a:off x="7067112" y="4956618"/>
              <a:ext cx="106438" cy="106902"/>
              <a:chOff x="3200400" y="609600"/>
              <a:chExt cx="266700" cy="307975"/>
            </a:xfrm>
            <a:solidFill>
              <a:srgbClr val="D2DBFE"/>
            </a:solidFill>
          </p:grpSpPr>
          <p:sp>
            <p:nvSpPr>
              <p:cNvPr id="15" name="Flowchart: Connector 14"/>
              <p:cNvSpPr/>
              <p:nvPr userDrawn="1"/>
            </p:nvSpPr>
            <p:spPr>
              <a:xfrm>
                <a:off x="3200400" y="609600"/>
                <a:ext cx="127000" cy="133350"/>
              </a:xfrm>
              <a:prstGeom prst="flowChartConnector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Flowchart: Connector 15"/>
              <p:cNvSpPr/>
              <p:nvPr userDrawn="1"/>
            </p:nvSpPr>
            <p:spPr>
              <a:xfrm>
                <a:off x="3340100" y="701675"/>
                <a:ext cx="127000" cy="133350"/>
              </a:xfrm>
              <a:prstGeom prst="flowChartConnector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Flowchart: Connector 16"/>
              <p:cNvSpPr/>
              <p:nvPr userDrawn="1"/>
            </p:nvSpPr>
            <p:spPr>
              <a:xfrm>
                <a:off x="3200400" y="784225"/>
                <a:ext cx="127000" cy="133350"/>
              </a:xfrm>
              <a:prstGeom prst="flowChartConnector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28116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1800" b="1" kern="1200" baseline="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000" b="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5136" y="354647"/>
            <a:ext cx="8229600" cy="3912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136" y="757915"/>
            <a:ext cx="5332506" cy="249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4843651"/>
            <a:ext cx="9144000" cy="299849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GCA   </a:t>
            </a: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1600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Goddard Contractors Association</a:t>
            </a:r>
            <a:endParaRPr lang="en-US" dirty="0">
              <a:solidFill>
                <a:schemeClr val="bg1">
                  <a:lumMod val="85000"/>
                </a:scheme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6889898" y="4956618"/>
            <a:ext cx="106438" cy="106902"/>
            <a:chOff x="3200400" y="609600"/>
            <a:chExt cx="266700" cy="307975"/>
          </a:xfrm>
          <a:solidFill>
            <a:schemeClr val="tx1">
              <a:lumMod val="20000"/>
              <a:lumOff val="80000"/>
            </a:schemeClr>
          </a:solidFill>
        </p:grpSpPr>
        <p:sp>
          <p:nvSpPr>
            <p:cNvPr id="27" name="Flowchart: Connector 26"/>
            <p:cNvSpPr/>
            <p:nvPr userDrawn="1"/>
          </p:nvSpPr>
          <p:spPr>
            <a:xfrm>
              <a:off x="3200400" y="609600"/>
              <a:ext cx="127000" cy="133350"/>
            </a:xfrm>
            <a:prstGeom prst="flowChartConnector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lowchart: Connector 27"/>
            <p:cNvSpPr/>
            <p:nvPr userDrawn="1"/>
          </p:nvSpPr>
          <p:spPr>
            <a:xfrm>
              <a:off x="3340100" y="701675"/>
              <a:ext cx="127000" cy="133350"/>
            </a:xfrm>
            <a:prstGeom prst="flowChartConnector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lowchart: Connector 28"/>
            <p:cNvSpPr/>
            <p:nvPr userDrawn="1"/>
          </p:nvSpPr>
          <p:spPr>
            <a:xfrm>
              <a:off x="3200400" y="784225"/>
              <a:ext cx="127000" cy="133350"/>
            </a:xfrm>
            <a:prstGeom prst="flowChartConnector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 userDrawn="1"/>
        </p:nvGrpSpPr>
        <p:grpSpPr>
          <a:xfrm>
            <a:off x="7244325" y="4956618"/>
            <a:ext cx="106438" cy="106902"/>
            <a:chOff x="3200400" y="609600"/>
            <a:chExt cx="266700" cy="307975"/>
          </a:xfrm>
          <a:solidFill>
            <a:schemeClr val="tx1">
              <a:lumMod val="20000"/>
              <a:lumOff val="80000"/>
            </a:schemeClr>
          </a:solidFill>
        </p:grpSpPr>
        <p:sp>
          <p:nvSpPr>
            <p:cNvPr id="24" name="Flowchart: Connector 23"/>
            <p:cNvSpPr/>
            <p:nvPr userDrawn="1"/>
          </p:nvSpPr>
          <p:spPr>
            <a:xfrm>
              <a:off x="3200400" y="609600"/>
              <a:ext cx="127000" cy="133350"/>
            </a:xfrm>
            <a:prstGeom prst="flowChartConnector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lowchart: Connector 24"/>
            <p:cNvSpPr/>
            <p:nvPr userDrawn="1"/>
          </p:nvSpPr>
          <p:spPr>
            <a:xfrm>
              <a:off x="3340100" y="701675"/>
              <a:ext cx="127000" cy="133350"/>
            </a:xfrm>
            <a:prstGeom prst="flowChartConnector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lowchart: Connector 25"/>
            <p:cNvSpPr/>
            <p:nvPr userDrawn="1"/>
          </p:nvSpPr>
          <p:spPr>
            <a:xfrm>
              <a:off x="3200400" y="784225"/>
              <a:ext cx="127000" cy="133350"/>
            </a:xfrm>
            <a:prstGeom prst="flowChartConnector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 userDrawn="1"/>
        </p:nvGrpSpPr>
        <p:grpSpPr>
          <a:xfrm>
            <a:off x="7067112" y="4956618"/>
            <a:ext cx="106438" cy="106902"/>
            <a:chOff x="3200400" y="609600"/>
            <a:chExt cx="266700" cy="307975"/>
          </a:xfrm>
          <a:solidFill>
            <a:srgbClr val="D2DBFE"/>
          </a:solidFill>
        </p:grpSpPr>
        <p:sp>
          <p:nvSpPr>
            <p:cNvPr id="21" name="Flowchart: Connector 20"/>
            <p:cNvSpPr/>
            <p:nvPr userDrawn="1"/>
          </p:nvSpPr>
          <p:spPr>
            <a:xfrm>
              <a:off x="3200400" y="609600"/>
              <a:ext cx="127000" cy="133350"/>
            </a:xfrm>
            <a:prstGeom prst="flowChartConnector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lowchart: Connector 21"/>
            <p:cNvSpPr/>
            <p:nvPr userDrawn="1"/>
          </p:nvSpPr>
          <p:spPr>
            <a:xfrm>
              <a:off x="3340100" y="701675"/>
              <a:ext cx="127000" cy="133350"/>
            </a:xfrm>
            <a:prstGeom prst="flowChartConnector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lowchart: Connector 22"/>
            <p:cNvSpPr/>
            <p:nvPr userDrawn="1"/>
          </p:nvSpPr>
          <p:spPr>
            <a:xfrm>
              <a:off x="3200400" y="784225"/>
              <a:ext cx="127000" cy="133350"/>
            </a:xfrm>
            <a:prstGeom prst="flowChartConnector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Rectangle 30"/>
          <p:cNvSpPr/>
          <p:nvPr userDrawn="1"/>
        </p:nvSpPr>
        <p:spPr>
          <a:xfrm>
            <a:off x="0" y="2423"/>
            <a:ext cx="4572000" cy="299849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Member Company Spotlight</a:t>
            </a:r>
            <a:endParaRPr lang="en-US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875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20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498" y="2009589"/>
            <a:ext cx="8229600" cy="533140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itle Placeholder 11"/>
          <p:cNvSpPr>
            <a:spLocks noGrp="1"/>
          </p:cNvSpPr>
          <p:nvPr>
            <p:ph type="title"/>
          </p:nvPr>
        </p:nvSpPr>
        <p:spPr>
          <a:xfrm>
            <a:off x="204788" y="807371"/>
            <a:ext cx="8229600" cy="857250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0" y="4843651"/>
            <a:ext cx="9144000" cy="299849"/>
            <a:chOff x="0" y="4843651"/>
            <a:chExt cx="9144000" cy="299849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4843651"/>
              <a:ext cx="9144000" cy="299849"/>
            </a:xfrm>
            <a:prstGeom prst="rect">
              <a:avLst/>
            </a:prstGeom>
            <a:solidFill>
              <a:srgbClr val="00336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GCA   </a:t>
              </a:r>
              <a:r>
                <a:rPr lang="en-US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 </a:t>
              </a:r>
              <a:r>
                <a:rPr lang="en-US" sz="1600" dirty="0">
                  <a:solidFill>
                    <a:schemeClr val="bg1">
                      <a:lumMod val="85000"/>
                    </a:schemeClr>
                  </a:solidFill>
                  <a:latin typeface="Century Gothic" panose="020B0502020202020204" pitchFamily="34" charset="0"/>
                </a:rPr>
                <a:t>Goddard Contractors Association</a:t>
              </a:r>
              <a:endParaRPr lang="en-US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grpSp>
          <p:nvGrpSpPr>
            <p:cNvPr id="15" name="Group 14"/>
            <p:cNvGrpSpPr/>
            <p:nvPr userDrawn="1"/>
          </p:nvGrpSpPr>
          <p:grpSpPr>
            <a:xfrm>
              <a:off x="6889898" y="4956618"/>
              <a:ext cx="106438" cy="106902"/>
              <a:chOff x="3200400" y="609600"/>
              <a:chExt cx="266700" cy="307975"/>
            </a:xfrm>
            <a:solidFill>
              <a:schemeClr val="tx1">
                <a:lumMod val="20000"/>
                <a:lumOff val="80000"/>
              </a:schemeClr>
            </a:solidFill>
          </p:grpSpPr>
          <p:sp>
            <p:nvSpPr>
              <p:cNvPr id="24" name="Flowchart: Connector 23"/>
              <p:cNvSpPr/>
              <p:nvPr userDrawn="1"/>
            </p:nvSpPr>
            <p:spPr>
              <a:xfrm>
                <a:off x="3200400" y="609600"/>
                <a:ext cx="127000" cy="133350"/>
              </a:xfrm>
              <a:prstGeom prst="flowChartConnector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Flowchart: Connector 24"/>
              <p:cNvSpPr/>
              <p:nvPr userDrawn="1"/>
            </p:nvSpPr>
            <p:spPr>
              <a:xfrm>
                <a:off x="3340100" y="701675"/>
                <a:ext cx="127000" cy="133350"/>
              </a:xfrm>
              <a:prstGeom prst="flowChartConnector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Flowchart: Connector 25"/>
              <p:cNvSpPr/>
              <p:nvPr userDrawn="1"/>
            </p:nvSpPr>
            <p:spPr>
              <a:xfrm>
                <a:off x="3200400" y="784225"/>
                <a:ext cx="127000" cy="133350"/>
              </a:xfrm>
              <a:prstGeom prst="flowChartConnector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/>
            <p:cNvGrpSpPr/>
            <p:nvPr userDrawn="1"/>
          </p:nvGrpSpPr>
          <p:grpSpPr>
            <a:xfrm>
              <a:off x="7244325" y="4956618"/>
              <a:ext cx="106438" cy="106902"/>
              <a:chOff x="3200400" y="609600"/>
              <a:chExt cx="266700" cy="307975"/>
            </a:xfrm>
            <a:solidFill>
              <a:schemeClr val="tx1">
                <a:lumMod val="20000"/>
                <a:lumOff val="80000"/>
              </a:schemeClr>
            </a:solidFill>
          </p:grpSpPr>
          <p:sp>
            <p:nvSpPr>
              <p:cNvPr id="21" name="Flowchart: Connector 20"/>
              <p:cNvSpPr/>
              <p:nvPr userDrawn="1"/>
            </p:nvSpPr>
            <p:spPr>
              <a:xfrm>
                <a:off x="3200400" y="609600"/>
                <a:ext cx="127000" cy="133350"/>
              </a:xfrm>
              <a:prstGeom prst="flowChartConnector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Flowchart: Connector 21"/>
              <p:cNvSpPr/>
              <p:nvPr userDrawn="1"/>
            </p:nvSpPr>
            <p:spPr>
              <a:xfrm>
                <a:off x="3340100" y="701675"/>
                <a:ext cx="127000" cy="133350"/>
              </a:xfrm>
              <a:prstGeom prst="flowChartConnector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Flowchart: Connector 22"/>
              <p:cNvSpPr/>
              <p:nvPr userDrawn="1"/>
            </p:nvSpPr>
            <p:spPr>
              <a:xfrm>
                <a:off x="3200400" y="784225"/>
                <a:ext cx="127000" cy="133350"/>
              </a:xfrm>
              <a:prstGeom prst="flowChartConnector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" name="Group 16"/>
            <p:cNvGrpSpPr/>
            <p:nvPr userDrawn="1"/>
          </p:nvGrpSpPr>
          <p:grpSpPr>
            <a:xfrm>
              <a:off x="7067112" y="4956618"/>
              <a:ext cx="106438" cy="106902"/>
              <a:chOff x="3200400" y="609600"/>
              <a:chExt cx="266700" cy="307975"/>
            </a:xfrm>
            <a:solidFill>
              <a:srgbClr val="D2DBFE"/>
            </a:solidFill>
          </p:grpSpPr>
          <p:sp>
            <p:nvSpPr>
              <p:cNvPr id="18" name="Flowchart: Connector 17"/>
              <p:cNvSpPr/>
              <p:nvPr userDrawn="1"/>
            </p:nvSpPr>
            <p:spPr>
              <a:xfrm>
                <a:off x="3200400" y="609600"/>
                <a:ext cx="127000" cy="133350"/>
              </a:xfrm>
              <a:prstGeom prst="flowChartConnector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Flowchart: Connector 18"/>
              <p:cNvSpPr/>
              <p:nvPr userDrawn="1"/>
            </p:nvSpPr>
            <p:spPr>
              <a:xfrm>
                <a:off x="3340100" y="701675"/>
                <a:ext cx="127000" cy="133350"/>
              </a:xfrm>
              <a:prstGeom prst="flowChartConnector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Flowchart: Connector 19"/>
              <p:cNvSpPr/>
              <p:nvPr userDrawn="1"/>
            </p:nvSpPr>
            <p:spPr>
              <a:xfrm>
                <a:off x="3200400" y="784225"/>
                <a:ext cx="127000" cy="133350"/>
              </a:xfrm>
              <a:prstGeom prst="flowChartConnector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91960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600" b="1" kern="1200">
          <a:solidFill>
            <a:schemeClr val="bg1">
              <a:lumMod val="50000"/>
            </a:schemeClr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6199853"/>
              </p:ext>
            </p:extLst>
          </p:nvPr>
        </p:nvGraphicFramePr>
        <p:xfrm>
          <a:off x="115136" y="753187"/>
          <a:ext cx="9015987" cy="40292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89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06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60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288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114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2163"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rgbClr val="003366"/>
                          </a:solidFill>
                          <a:latin typeface="Arial" pitchFamily="34" charset="0"/>
                          <a:cs typeface="Arial" pitchFamily="34" charset="0"/>
                        </a:rPr>
                        <a:t>Size Standard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rgbClr val="003366"/>
                          </a:solidFill>
                        </a:rPr>
                        <a:t>Large, 16,000+ Employees, $5.44B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947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200" b="1" kern="1200" dirty="0">
                          <a:solidFill>
                            <a:srgbClr val="0033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Corporate Description</a:t>
                      </a: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3366"/>
                          </a:solidFill>
                        </a:rPr>
                        <a:t>Combination of Critical Infrastructure and Defense and Intelligence (D&amp;I)</a:t>
                      </a: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100" b="1" kern="1200" dirty="0">
                          <a:solidFill>
                            <a:srgbClr val="0033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Goddard Contracts</a:t>
                      </a: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>
                        <a:solidFill>
                          <a:srgbClr val="003366"/>
                        </a:solidFill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100" b="1" kern="1200" dirty="0">
                          <a:solidFill>
                            <a:srgbClr val="0033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Capabilities</a:t>
                      </a: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9947">
                <a:tc grid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ACE, AIM, AQUA, AURA, CASSINI, CNOFS, CONTOUR, DAWN, EO-1, FAME, FAST, FUSE, GALEX, GIFTS, GLAST, GLORY, GP-B, GPM, GRACE-1, HESSI, Hubble, IBEX, ICESAT, ICESAT-2, ISS, JWST, LADEE, LandSat-5, LandSat-7, LDCM, Messenger, NEAR, New Horizons, NPP, OCO, OCO-2, RBPS-2, SIRTF, SNOE, SOHO, SORCE, Spacelab, STEREO, STSS, SWIFT, TDRS, TERRA, THEMIS, TIMED, TRACE, TRACE, TRIANA, X-33, X-38</a:t>
                      </a: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003366"/>
                          </a:solidFill>
                        </a:rPr>
                        <a:t>Programmable Telemetry Processor (PTP) and Space Link Extension (SLE)  support</a:t>
                      </a: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9947">
                <a:tc grid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Antenna for Lunar and Lagrange Exploration (ALLEN)</a:t>
                      </a: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PTP Support and TT&amp;C Data Handling</a:t>
                      </a: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4523541"/>
                  </a:ext>
                </a:extLst>
              </a:tr>
              <a:tr h="289947">
                <a:tc grid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100" kern="1200" dirty="0" err="1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FaCETS</a:t>
                      </a:r>
                      <a:r>
                        <a:rPr lang="en-US" sz="1100" kern="120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 III</a:t>
                      </a: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Construction support services, Quality Management, PM</a:t>
                      </a: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9947">
                <a:tc grid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SENSE, sub to Peraton</a:t>
                      </a: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003366"/>
                          </a:solidFill>
                        </a:rPr>
                        <a:t>Ground support at White Sands</a:t>
                      </a: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0276979"/>
                  </a:ext>
                </a:extLst>
              </a:tr>
              <a:tr h="291744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100" b="1" kern="1200" dirty="0">
                          <a:solidFill>
                            <a:srgbClr val="0033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Other NASA Center / HQ Contracts</a:t>
                      </a: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>
                        <a:solidFill>
                          <a:srgbClr val="003366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100" b="1" kern="1200" dirty="0">
                          <a:solidFill>
                            <a:srgbClr val="0033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Capabilities</a:t>
                      </a: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9947">
                <a:tc grid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SMC LE LMSI (</a:t>
                      </a:r>
                      <a:r>
                        <a:rPr lang="en-US" sz="1100" kern="1200" dirty="0" err="1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SmallSat</a:t>
                      </a:r>
                      <a:r>
                        <a:rPr lang="en-US" sz="1100" kern="120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 Launch Manifest Systems Integrator)</a:t>
                      </a: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003366"/>
                          </a:solidFill>
                        </a:rPr>
                        <a:t>Small satellite integration into Integrated Multi-Manifest Carries (IMMCs) and Provisioning</a:t>
                      </a: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9947"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200" b="1" kern="1200" dirty="0">
                          <a:solidFill>
                            <a:srgbClr val="0033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Capabilities in Other Markets that could benefit Goddard’s Mission</a:t>
                      </a: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003366"/>
                          </a:solidFill>
                        </a:rPr>
                        <a:t>Commercial SOC in Colorado Springs with full Cloud C2 capability. Includes Parsons antenna network. Additional Capabilities include LEO/GEO APNT system, Phased Array, SDRs, AI solutions for Sensor optimization, sensor data processing, COA generation, and RFI mitigation.</a:t>
                      </a: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rgbClr val="003366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5136" y="354647"/>
            <a:ext cx="3872073" cy="39127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3366"/>
                </a:solidFill>
              </a:rPr>
              <a:t>Parsons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74796" y="-22216"/>
            <a:ext cx="85632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dirty="0">
                <a:solidFill>
                  <a:srgbClr val="003366"/>
                </a:solidFill>
                <a:latin typeface="Century Gothic" panose="020B0502020202020204" pitchFamily="34" charset="0"/>
              </a:rPr>
              <a:t>2/19/2025</a:t>
            </a:r>
          </a:p>
        </p:txBody>
      </p:sp>
      <p:pic>
        <p:nvPicPr>
          <p:cNvPr id="7" name="Picture 6" descr="A picture containing logo&#10;&#10;AI-generated content may be incorrect.">
            <a:extLst>
              <a:ext uri="{FF2B5EF4-FFF2-40B4-BE49-F238E27FC236}">
                <a16:creationId xmlns:a16="http://schemas.microsoft.com/office/drawing/2014/main" id="{A6350A0E-1DF9-2DFB-6B42-5AFBC85482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6793" y="242677"/>
            <a:ext cx="2922372" cy="58487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M-template-20140529">
  <a:themeElements>
    <a:clrScheme name="Custom 1">
      <a:dk1>
        <a:srgbClr val="333333"/>
      </a:dk1>
      <a:lt1>
        <a:sysClr val="window" lastClr="FFFFFF"/>
      </a:lt1>
      <a:dk2>
        <a:srgbClr val="666666"/>
      </a:dk2>
      <a:lt2>
        <a:srgbClr val="EEECE1"/>
      </a:lt2>
      <a:accent1>
        <a:srgbClr val="8BAB42"/>
      </a:accent1>
      <a:accent2>
        <a:srgbClr val="CCCCCC"/>
      </a:accent2>
      <a:accent3>
        <a:srgbClr val="60574C"/>
      </a:accent3>
      <a:accent4>
        <a:srgbClr val="31859C"/>
      </a:accent4>
      <a:accent5>
        <a:srgbClr val="A8BC33"/>
      </a:accent5>
      <a:accent6>
        <a:srgbClr val="FFFFFF"/>
      </a:accent6>
      <a:hlink>
        <a:srgbClr val="31859C"/>
      </a:hlink>
      <a:folHlink>
        <a:srgbClr val="31859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Data slides">
  <a:themeElements>
    <a:clrScheme name="Custom 1">
      <a:dk1>
        <a:srgbClr val="333333"/>
      </a:dk1>
      <a:lt1>
        <a:sysClr val="window" lastClr="FFFFFF"/>
      </a:lt1>
      <a:dk2>
        <a:srgbClr val="666666"/>
      </a:dk2>
      <a:lt2>
        <a:srgbClr val="EEECE1"/>
      </a:lt2>
      <a:accent1>
        <a:srgbClr val="8BAB42"/>
      </a:accent1>
      <a:accent2>
        <a:srgbClr val="CCCCCC"/>
      </a:accent2>
      <a:accent3>
        <a:srgbClr val="60574C"/>
      </a:accent3>
      <a:accent4>
        <a:srgbClr val="31859C"/>
      </a:accent4>
      <a:accent5>
        <a:srgbClr val="A8BC33"/>
      </a:accent5>
      <a:accent6>
        <a:srgbClr val="FFFFFF"/>
      </a:accent6>
      <a:hlink>
        <a:srgbClr val="31859C"/>
      </a:hlink>
      <a:folHlink>
        <a:srgbClr val="31859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Response Summary">
  <a:themeElements>
    <a:clrScheme name="Custom 1">
      <a:dk1>
        <a:srgbClr val="333333"/>
      </a:dk1>
      <a:lt1>
        <a:sysClr val="window" lastClr="FFFFFF"/>
      </a:lt1>
      <a:dk2>
        <a:srgbClr val="666666"/>
      </a:dk2>
      <a:lt2>
        <a:srgbClr val="EEECE1"/>
      </a:lt2>
      <a:accent1>
        <a:srgbClr val="8BAB42"/>
      </a:accent1>
      <a:accent2>
        <a:srgbClr val="CCCCCC"/>
      </a:accent2>
      <a:accent3>
        <a:srgbClr val="60574C"/>
      </a:accent3>
      <a:accent4>
        <a:srgbClr val="31859C"/>
      </a:accent4>
      <a:accent5>
        <a:srgbClr val="A8BC33"/>
      </a:accent5>
      <a:accent6>
        <a:srgbClr val="FFFFFF"/>
      </a:accent6>
      <a:hlink>
        <a:srgbClr val="31859C"/>
      </a:hlink>
      <a:folHlink>
        <a:srgbClr val="31859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5FF5BF5CB59D4280E0C718C8D3B827" ma:contentTypeVersion="34" ma:contentTypeDescription="Create a new document." ma:contentTypeScope="" ma:versionID="6ab8999c8f28942846f3ac9da2ff3d8c">
  <xsd:schema xmlns:xsd="http://www.w3.org/2001/XMLSchema" xmlns:xs="http://www.w3.org/2001/XMLSchema" xmlns:p="http://schemas.microsoft.com/office/2006/metadata/properties" xmlns:ns2="602c9be8-9c56-4b74-b58a-e2d49ca8692a" xmlns:ns3="d851d597-2cec-4fe4-bf5b-a4f261f9156d" xmlns:ns4="688dedeb-1606-4a4e-9e2f-af566c77cd95" targetNamespace="http://schemas.microsoft.com/office/2006/metadata/properties" ma:root="true" ma:fieldsID="88c201c00f71feeb46daa0790b1487a2" ns2:_="" ns3:_="" ns4:_="">
    <xsd:import namespace="602c9be8-9c56-4b74-b58a-e2d49ca8692a"/>
    <xsd:import namespace="d851d597-2cec-4fe4-bf5b-a4f261f9156d"/>
    <xsd:import namespace="688dedeb-1606-4a4e-9e2f-af566c77cd9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4:lcf76f155ced4ddcb4097134ff3c332f" minOccurs="0"/>
                <xsd:element ref="ns3:TaxCatchAll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2c9be8-9c56-4b74-b58a-e2d49ca8692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51d597-2cec-4fe4-bf5b-a4f261f9156d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718efd6-cc18-40a9-b319-470c384dd5f4}" ma:internalName="TaxCatchAll" ma:showField="CatchAllData" ma:web="d851d597-2cec-4fe4-bf5b-a4f261f9156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8dedeb-1606-4a4e-9e2f-af566c77cd95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56ca142-911a-4fd1-885b-124a5c98539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88dedeb-1606-4a4e-9e2f-af566c77cd95">
      <Terms xmlns="http://schemas.microsoft.com/office/infopath/2007/PartnerControls"/>
    </lcf76f155ced4ddcb4097134ff3c332f>
    <TaxCatchAll xmlns="d851d597-2cec-4fe4-bf5b-a4f261f9156d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FEAD22C-A2D6-4ADB-A8C1-C97D3AC63330}"/>
</file>

<file path=customXml/itemProps2.xml><?xml version="1.0" encoding="utf-8"?>
<ds:datastoreItem xmlns:ds="http://schemas.openxmlformats.org/officeDocument/2006/customXml" ds:itemID="{EA48E903-7F95-4230-B35C-7481F2B3B702}">
  <ds:schemaRefs>
    <ds:schemaRef ds:uri="http://schemas.microsoft.com/office/2006/metadata/properties"/>
    <ds:schemaRef ds:uri="http://schemas.microsoft.com/office/infopath/2007/PartnerControls"/>
    <ds:schemaRef ds:uri="688dedeb-1606-4a4e-9e2f-af566c77cd95"/>
    <ds:schemaRef ds:uri="d851d597-2cec-4fe4-bf5b-a4f261f9156d"/>
  </ds:schemaRefs>
</ds:datastoreItem>
</file>

<file path=customXml/itemProps3.xml><?xml version="1.0" encoding="utf-8"?>
<ds:datastoreItem xmlns:ds="http://schemas.openxmlformats.org/officeDocument/2006/customXml" ds:itemID="{89180823-4AF6-4DE7-B257-CD8FEAA919D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SM-template-20140529.potx</Template>
  <TotalTime>1941</TotalTime>
  <Words>274</Words>
  <Application>Microsoft Office PowerPoint</Application>
  <PresentationFormat>On-screen Show (16:9)</PresentationFormat>
  <Paragraphs>22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Century Gothic</vt:lpstr>
      <vt:lpstr>SM-template-20140529</vt:lpstr>
      <vt:lpstr>Data slides</vt:lpstr>
      <vt:lpstr>Response Summary</vt:lpstr>
      <vt:lpstr>Parsons</vt:lpstr>
    </vt:vector>
  </TitlesOfParts>
  <Company>SurveyMonkey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Melissa Clarke</dc:creator>
  <cp:lastModifiedBy>Self, Jacob [US-US]</cp:lastModifiedBy>
  <cp:revision>86</cp:revision>
  <dcterms:created xsi:type="dcterms:W3CDTF">2014-01-30T23:18:11Z</dcterms:created>
  <dcterms:modified xsi:type="dcterms:W3CDTF">2025-02-19T15:56:04Z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0x0101006D5FF5BF5CB59D4280E0C718C8D3B827</vt:lpwstr>
  </property>
  <property fmtid="{D5CDD505-2E9C-101B-9397-08002B2CF9AE}" pid="3" name="MSIP_Label_f6d9267f-51c3-48a8-8f26-940622cc44f1_Enabled">
    <vt:lpwstr>true</vt:lpwstr>
  </property>
  <property fmtid="{D5CDD505-2E9C-101B-9397-08002B2CF9AE}" pid="4" name="MSIP_Label_f6d9267f-51c3-48a8-8f26-940622cc44f1_SetDate">
    <vt:lpwstr>2025-02-18T17:19:40Z</vt:lpwstr>
  </property>
  <property fmtid="{D5CDD505-2E9C-101B-9397-08002B2CF9AE}" pid="5" name="MSIP_Label_f6d9267f-51c3-48a8-8f26-940622cc44f1_Method">
    <vt:lpwstr>Privileged</vt:lpwstr>
  </property>
  <property fmtid="{D5CDD505-2E9C-101B-9397-08002B2CF9AE}" pid="6" name="MSIP_Label_f6d9267f-51c3-48a8-8f26-940622cc44f1_Name">
    <vt:lpwstr>General Business</vt:lpwstr>
  </property>
  <property fmtid="{D5CDD505-2E9C-101B-9397-08002B2CF9AE}" pid="7" name="MSIP_Label_f6d9267f-51c3-48a8-8f26-940622cc44f1_SiteId">
    <vt:lpwstr>5d8b83ea-b573-4f09-a2a9-c904b7a56ece</vt:lpwstr>
  </property>
  <property fmtid="{D5CDD505-2E9C-101B-9397-08002B2CF9AE}" pid="8" name="MSIP_Label_f6d9267f-51c3-48a8-8f26-940622cc44f1_ActionId">
    <vt:lpwstr>9feb34e1-70fd-45f9-8c0c-3d40156de07b</vt:lpwstr>
  </property>
  <property fmtid="{D5CDD505-2E9C-101B-9397-08002B2CF9AE}" pid="9" name="MSIP_Label_f6d9267f-51c3-48a8-8f26-940622cc44f1_ContentBits">
    <vt:lpwstr>0</vt:lpwstr>
  </property>
  <property fmtid="{D5CDD505-2E9C-101B-9397-08002B2CF9AE}" pid="10" name="MSIP_Label_f6d9267f-51c3-48a8-8f26-940622cc44f1_Tag">
    <vt:lpwstr>10, 0, 1, 1</vt:lpwstr>
  </property>
  <property fmtid="{D5CDD505-2E9C-101B-9397-08002B2CF9AE}" pid="11" name="MediaServiceImageTags">
    <vt:lpwstr/>
  </property>
</Properties>
</file>