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  <p:sldMasterId id="2147483659" r:id="rId4"/>
    <p:sldMasterId id="2147483664" r:id="rId5"/>
  </p:sldMasterIdLst>
  <p:notesMasterIdLst>
    <p:notesMasterId r:id="rId7"/>
  </p:notesMasterIdLst>
  <p:handoutMasterIdLst>
    <p:handoutMasterId r:id="rId8"/>
  </p:handoutMasterIdLst>
  <p:sldIdLst>
    <p:sldId id="28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41" d="100"/>
          <a:sy n="141" d="100"/>
        </p:scale>
        <p:origin x="1158" y="12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way, Tanya [US-US]" userId="f8458879-49fc-4168-a332-e90fdb880de6" providerId="ADAL" clId="{3BA5A5B7-FD57-4299-9502-ADBA9137FB6E}"/>
    <pc:docChg chg="modSld">
      <pc:chgData name="Hanway, Tanya [US-US]" userId="f8458879-49fc-4168-a332-e90fdb880de6" providerId="ADAL" clId="{3BA5A5B7-FD57-4299-9502-ADBA9137FB6E}" dt="2025-08-19T12:34:07.259" v="0" actId="14734"/>
      <pc:docMkLst>
        <pc:docMk/>
      </pc:docMkLst>
      <pc:sldChg chg="modSp mod">
        <pc:chgData name="Hanway, Tanya [US-US]" userId="f8458879-49fc-4168-a332-e90fdb880de6" providerId="ADAL" clId="{3BA5A5B7-FD57-4299-9502-ADBA9137FB6E}" dt="2025-08-19T12:34:07.259" v="0" actId="14734"/>
        <pc:sldMkLst>
          <pc:docMk/>
          <pc:sldMk cId="0" sldId="287"/>
        </pc:sldMkLst>
        <pc:graphicFrameChg chg="modGraphic">
          <ac:chgData name="Hanway, Tanya [US-US]" userId="f8458879-49fc-4168-a332-e90fdb880de6" providerId="ADAL" clId="{3BA5A5B7-FD57-4299-9502-ADBA9137FB6E}" dt="2025-08-19T12:34:07.259" v="0" actId="14734"/>
          <ac:graphicFrameMkLst>
            <pc:docMk/>
            <pc:sldMk cId="0" sldId="287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62095"/>
              </p:ext>
            </p:extLst>
          </p:nvPr>
        </p:nvGraphicFramePr>
        <p:xfrm>
          <a:off x="115134" y="745919"/>
          <a:ext cx="8816216" cy="400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38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rgbClr val="003366"/>
                          </a:solidFill>
                        </a:rPr>
                        <a:t>Large Business, Reston, VA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3366"/>
                          </a:solidFill>
                        </a:rPr>
                        <a:t>Provider of technology solutions including trusted mission AI, cyber operations, digital modernization, integrated systems, mission operations, mission software systems, rapid prototyping &amp; manufacturing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1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0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3366"/>
                          </a:solidFill>
                        </a:rPr>
                        <a:t>Code 700, Information Technology &amp; Communications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16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NASA End-User Services &amp; Technologies (NEST)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Provide, manage, secure, and maintain essential IT services for 60,000 end users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0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Advanced Enterprise Global Information Technology Solutions (AEGIS)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Provide communications infrastructure, both wide-area and center local-area networks, while supporting cybersecurity, collaboration tools, emergency and early warning systems, telephony, cabling and radio systems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27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</a:t>
                      </a:r>
                      <a:r>
                        <a:rPr lang="en-US" sz="1000" b="1" kern="120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NASA Center</a:t>
                      </a:r>
                      <a:endParaRPr lang="en-US" sz="1000" b="1" kern="1200" dirty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64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JSC (Prime) Cargo Mission Contract (CMC), Laser Air Monitor System (LAMS), Research Engineering Mission Integration Services (REMIS)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3366"/>
                          </a:solidFill>
                        </a:rPr>
                        <a:t>Analytical &amp; physical hardware processing; Engineering DDT&amp;E; End to end mission integration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8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JSC (Sub) Health &amp; Human Performance Contract (HHPC), Integrated Mission Operations Contract (IMOC) III, Lunar Terrain Vehicle Services (LTVS)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3366"/>
                          </a:solidFill>
                        </a:rPr>
                        <a:t>Biomedical, medical and health services; Mission and flight crew operations support; Hardware development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30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GRC (Prime) Space Launch System (SLS) Universal Stage Adapter (USA)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3366"/>
                          </a:solidFill>
                        </a:rPr>
                        <a:t>Engineering DDT&amp;E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16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GRC (Sub) Environmental, Safety, Health, and Mission Assurance (ESHMA)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3366"/>
                          </a:solidFill>
                        </a:rPr>
                        <a:t>I</a:t>
                      </a: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nstitutional operational safety &amp; GSE mission assurance</a:t>
                      </a:r>
                      <a:endParaRPr lang="en-US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79664"/>
                  </a:ext>
                </a:extLst>
              </a:tr>
              <a:tr h="25023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rgbClr val="003366"/>
                          </a:solidFill>
                        </a:rPr>
                        <a:t>Flight &amp; non-flight hardware development for USG and commercial space companies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rgbClr val="003366"/>
                          </a:solidFill>
                        </a:rPr>
                        <a:t>Numerical weather prediction, atmospheric sciences and remote sensing domain expertise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Leidos Practice Area Demo Environment (PADE) in Reston, Leidos Innovation Center (</a:t>
                      </a:r>
                      <a:r>
                        <a:rPr lang="en-US" sz="900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LInC</a:t>
                      </a:r>
                      <a:r>
                        <a:rPr lang="en-US" sz="9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) CA &amp; VA, FAA Flight Services in TX &amp; VA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Leidos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F37B4-ED18-CED5-B24B-D084994C0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" t="16206" r="54585" b="45104"/>
          <a:stretch/>
        </p:blipFill>
        <p:spPr>
          <a:xfrm>
            <a:off x="5469197" y="132048"/>
            <a:ext cx="2021019" cy="5836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0" ma:contentTypeDescription="Create a new document." ma:contentTypeScope="" ma:versionID="9830819731e148aa1f37274d2824f595">
  <xsd:schema xmlns:xsd="http://www.w3.org/2001/XMLSchema" xmlns:xs="http://www.w3.org/2001/XMLSchema" xmlns:p="http://schemas.microsoft.com/office/2006/metadata/properties" xmlns:ns2="602c9be8-9c56-4b74-b58a-e2d49ca8692a" xmlns:ns3="d851d597-2cec-4fe4-bf5b-a4f261f9156d" targetNamespace="http://schemas.microsoft.com/office/2006/metadata/properties" ma:root="true" ma:fieldsID="ca446ef65eddf986dedb973dc93d16ce" ns2:_="" ns3:_="">
    <xsd:import namespace="602c9be8-9c56-4b74-b58a-e2d49ca8692a"/>
    <xsd:import namespace="d851d597-2cec-4fe4-bf5b-a4f261f91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223ED1-DB56-4C77-8BD6-8D17807E3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c9be8-9c56-4b74-b58a-e2d49ca8692a"/>
    <ds:schemaRef ds:uri="d851d597-2cec-4fe4-bf5b-a4f261f91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5134</TotalTime>
  <Words>308</Words>
  <Application>Microsoft Office PowerPoint</Application>
  <PresentationFormat>On-screen Show (16:9)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Leidos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Hanway, Tanya [US-US]</cp:lastModifiedBy>
  <cp:revision>87</cp:revision>
  <dcterms:created xsi:type="dcterms:W3CDTF">2014-01-30T23:18:11Z</dcterms:created>
  <dcterms:modified xsi:type="dcterms:W3CDTF">2025-08-19T12:34:10Z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68a81f-7ed4-4faa-9408-9652e001dd96_Enabled">
    <vt:lpwstr>true</vt:lpwstr>
  </property>
  <property fmtid="{D5CDD505-2E9C-101B-9397-08002B2CF9AE}" pid="3" name="MSIP_Label_c968a81f-7ed4-4faa-9408-9652e001dd96_SetDate">
    <vt:lpwstr>2024-09-24T23:48:16Z</vt:lpwstr>
  </property>
  <property fmtid="{D5CDD505-2E9C-101B-9397-08002B2CF9AE}" pid="4" name="MSIP_Label_c968a81f-7ed4-4faa-9408-9652e001dd96_Method">
    <vt:lpwstr>Privileged</vt:lpwstr>
  </property>
  <property fmtid="{D5CDD505-2E9C-101B-9397-08002B2CF9AE}" pid="5" name="MSIP_Label_c968a81f-7ed4-4faa-9408-9652e001dd96_Name">
    <vt:lpwstr>Unrestricted</vt:lpwstr>
  </property>
  <property fmtid="{D5CDD505-2E9C-101B-9397-08002B2CF9AE}" pid="6" name="MSIP_Label_c968a81f-7ed4-4faa-9408-9652e001dd96_SiteId">
    <vt:lpwstr>b64da4ac-e800-4cfc-8931-e607f720a1b8</vt:lpwstr>
  </property>
  <property fmtid="{D5CDD505-2E9C-101B-9397-08002B2CF9AE}" pid="7" name="MSIP_Label_c968a81f-7ed4-4faa-9408-9652e001dd96_ActionId">
    <vt:lpwstr>26969331-0868-48ea-805b-45d7827341fa</vt:lpwstr>
  </property>
  <property fmtid="{D5CDD505-2E9C-101B-9397-08002B2CF9AE}" pid="8" name="MSIP_Label_c968a81f-7ed4-4faa-9408-9652e001dd96_ContentBits">
    <vt:lpwstr>0</vt:lpwstr>
  </property>
</Properties>
</file>