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59" r:id="rId5"/>
    <p:sldMasterId id="2147483664" r:id="rId6"/>
  </p:sldMasterIdLst>
  <p:notesMasterIdLst>
    <p:notesMasterId r:id="rId8"/>
  </p:notesMasterIdLst>
  <p:handoutMasterIdLst>
    <p:handoutMasterId r:id="rId9"/>
  </p:handoutMasterIdLst>
  <p:sldIdLst>
    <p:sldId id="287"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4FF6-0B41-B125-DE83-EB813F40143E}" name="Samir Chettri" initials="SC" userId="S::schettri@gst.com::d6f7639a-a317-4754-814e-3e14f95938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ir Chettri" initials="SC" lastIdx="5" clrIdx="0">
    <p:extLst>
      <p:ext uri="{19B8F6BF-5375-455C-9EA6-DF929625EA0E}">
        <p15:presenceInfo xmlns:p15="http://schemas.microsoft.com/office/powerpoint/2012/main" userId="S::schettri@gst.com::d6f7639a-a317-4754-814e-3e14f95938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7F3FF"/>
    <a:srgbClr val="ECEDF8"/>
    <a:srgbClr val="DBE5F1"/>
    <a:srgbClr val="939393"/>
    <a:srgbClr val="D2DBFE"/>
    <a:srgbClr val="B8C0FA"/>
    <a:srgbClr val="A9BD38"/>
    <a:srgbClr val="F0F0F0"/>
    <a:srgbClr val="CED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7" autoAdjust="0"/>
    <p:restoredTop sz="88536" autoAdjust="0"/>
  </p:normalViewPr>
  <p:slideViewPr>
    <p:cSldViewPr snapToGrid="0" snapToObjects="1">
      <p:cViewPr>
        <p:scale>
          <a:sx n="100" d="100"/>
          <a:sy n="100" d="100"/>
        </p:scale>
        <p:origin x="226" y="9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8/7/2025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dirty="0"/>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8/7/2025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dirty="0"/>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grpSp>
        <p:nvGrpSpPr>
          <p:cNvPr id="18" name="Group 17"/>
          <p:cNvGrpSpPr/>
          <p:nvPr userDrawn="1"/>
        </p:nvGrpSpPr>
        <p:grpSpPr>
          <a:xfrm>
            <a:off x="0" y="4843651"/>
            <a:ext cx="9144000" cy="299849"/>
            <a:chOff x="0" y="4843651"/>
            <a:chExt cx="9144000" cy="299849"/>
          </a:xfrm>
        </p:grpSpPr>
        <p:sp>
          <p:nvSpPr>
            <p:cNvPr id="5" name="Rectangle 4"/>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9" name="Group 8"/>
            <p:cNvGrpSpPr/>
            <p:nvPr userDrawn="1"/>
          </p:nvGrpSpPr>
          <p:grpSpPr>
            <a:xfrm>
              <a:off x="6889898" y="4956618"/>
              <a:ext cx="106438" cy="106902"/>
              <a:chOff x="3200400" y="609600"/>
              <a:chExt cx="266700" cy="307975"/>
            </a:xfrm>
            <a:solidFill>
              <a:schemeClr val="tx1">
                <a:lumMod val="20000"/>
                <a:lumOff val="80000"/>
              </a:schemeClr>
            </a:solidFill>
          </p:grpSpPr>
          <p:sp>
            <p:nvSpPr>
              <p:cNvPr id="2" name="Flowchart: Connector 1"/>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lowchart: Connector 6"/>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lowchart: Connector 7"/>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7244325" y="4956618"/>
              <a:ext cx="106438" cy="106902"/>
              <a:chOff x="3200400" y="609600"/>
              <a:chExt cx="266700" cy="307975"/>
            </a:xfrm>
            <a:solidFill>
              <a:schemeClr val="tx1">
                <a:lumMod val="20000"/>
                <a:lumOff val="80000"/>
              </a:schemeClr>
            </a:solidFill>
          </p:grpSpPr>
          <p:sp>
            <p:nvSpPr>
              <p:cNvPr id="11" name="Flowchart: Connector 1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lowchart: Connector 1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lowchart: Connector 1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7067112" y="4956618"/>
              <a:ext cx="106438" cy="106902"/>
              <a:chOff x="3200400" y="609600"/>
              <a:chExt cx="266700" cy="307975"/>
            </a:xfrm>
            <a:solidFill>
              <a:srgbClr val="D2DBFE"/>
            </a:solidFill>
          </p:grpSpPr>
          <p:sp>
            <p:nvSpPr>
              <p:cNvPr id="15" name="Flowchart: Connector 14"/>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Connector 15"/>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lowchart: Connector 16"/>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54647"/>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57915"/>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17" name="Rectangle 16"/>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8" name="Group 17"/>
          <p:cNvGrpSpPr/>
          <p:nvPr userDrawn="1"/>
        </p:nvGrpSpPr>
        <p:grpSpPr>
          <a:xfrm>
            <a:off x="6889898" y="4956618"/>
            <a:ext cx="106438" cy="106902"/>
            <a:chOff x="3200400" y="609600"/>
            <a:chExt cx="266700" cy="307975"/>
          </a:xfrm>
          <a:solidFill>
            <a:schemeClr val="tx1">
              <a:lumMod val="20000"/>
              <a:lumOff val="80000"/>
            </a:schemeClr>
          </a:solidFill>
        </p:grpSpPr>
        <p:sp>
          <p:nvSpPr>
            <p:cNvPr id="27" name="Flowchart: Connector 26"/>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Connector 27"/>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Connector 28"/>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userDrawn="1"/>
        </p:nvGrpSpPr>
        <p:grpSpPr>
          <a:xfrm>
            <a:off x="7244325"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userDrawn="1"/>
        </p:nvGrpSpPr>
        <p:grpSpPr>
          <a:xfrm>
            <a:off x="7067112" y="4956618"/>
            <a:ext cx="106438" cy="106902"/>
            <a:chOff x="3200400" y="609600"/>
            <a:chExt cx="266700" cy="307975"/>
          </a:xfrm>
          <a:solidFill>
            <a:srgbClr val="D2DBFE"/>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Rectangle 30"/>
          <p:cNvSpPr/>
          <p:nvPr userDrawn="1"/>
        </p:nvSpPr>
        <p:spPr>
          <a:xfrm>
            <a:off x="0" y="2423"/>
            <a:ext cx="4572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b="1" dirty="0">
                <a:solidFill>
                  <a:schemeClr val="bg1">
                    <a:lumMod val="95000"/>
                  </a:schemeClr>
                </a:solidFill>
                <a:latin typeface="Century Gothic" panose="020B0502020202020204" pitchFamily="34" charset="0"/>
              </a:rPr>
              <a:t>Member Company Spotlight</a:t>
            </a:r>
            <a:endParaRPr lang="en-US"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grpSp>
        <p:nvGrpSpPr>
          <p:cNvPr id="13" name="Group 12"/>
          <p:cNvGrpSpPr/>
          <p:nvPr userDrawn="1"/>
        </p:nvGrpSpPr>
        <p:grpSpPr>
          <a:xfrm>
            <a:off x="0" y="4843651"/>
            <a:ext cx="9144000" cy="299849"/>
            <a:chOff x="0" y="4843651"/>
            <a:chExt cx="9144000" cy="299849"/>
          </a:xfrm>
        </p:grpSpPr>
        <p:sp>
          <p:nvSpPr>
            <p:cNvPr id="14" name="Rectangle 13"/>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5" name="Group 14"/>
            <p:cNvGrpSpPr/>
            <p:nvPr userDrawn="1"/>
          </p:nvGrpSpPr>
          <p:grpSpPr>
            <a:xfrm>
              <a:off x="6889898"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userDrawn="1"/>
          </p:nvGrpSpPr>
          <p:grpSpPr>
            <a:xfrm>
              <a:off x="7244325" y="4956618"/>
              <a:ext cx="106438" cy="106902"/>
              <a:chOff x="3200400" y="609600"/>
              <a:chExt cx="266700" cy="307975"/>
            </a:xfrm>
            <a:solidFill>
              <a:schemeClr val="tx1">
                <a:lumMod val="20000"/>
                <a:lumOff val="80000"/>
              </a:schemeClr>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userDrawn="1"/>
          </p:nvGrpSpPr>
          <p:grpSpPr>
            <a:xfrm>
              <a:off x="7067112" y="4956618"/>
              <a:ext cx="106438" cy="106902"/>
              <a:chOff x="3200400" y="609600"/>
              <a:chExt cx="266700" cy="307975"/>
            </a:xfrm>
            <a:solidFill>
              <a:srgbClr val="D2DBFE"/>
            </a:solidFill>
          </p:grpSpPr>
          <p:sp>
            <p:nvSpPr>
              <p:cNvPr id="18" name="Flowchart: Connector 17"/>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lowchart: Connector 18"/>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lowchart: Connector 19"/>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6092507"/>
              </p:ext>
            </p:extLst>
          </p:nvPr>
        </p:nvGraphicFramePr>
        <p:xfrm>
          <a:off x="0" y="573606"/>
          <a:ext cx="9128760" cy="4267200"/>
        </p:xfrm>
        <a:graphic>
          <a:graphicData uri="http://schemas.openxmlformats.org/drawingml/2006/table">
            <a:tbl>
              <a:tblPr firstRow="1" bandRow="1">
                <a:tableStyleId>{5C22544A-7EE6-4342-B048-85BDC9FD1C3A}</a:tableStyleId>
              </a:tblPr>
              <a:tblGrid>
                <a:gridCol w="1765856">
                  <a:extLst>
                    <a:ext uri="{9D8B030D-6E8A-4147-A177-3AD203B41FA5}">
                      <a16:colId xmlns:a16="http://schemas.microsoft.com/office/drawing/2014/main" val="20000"/>
                    </a:ext>
                  </a:extLst>
                </a:gridCol>
                <a:gridCol w="931624">
                  <a:extLst>
                    <a:ext uri="{9D8B030D-6E8A-4147-A177-3AD203B41FA5}">
                      <a16:colId xmlns:a16="http://schemas.microsoft.com/office/drawing/2014/main" val="2075563070"/>
                    </a:ext>
                  </a:extLst>
                </a:gridCol>
                <a:gridCol w="716280">
                  <a:extLst>
                    <a:ext uri="{9D8B030D-6E8A-4147-A177-3AD203B41FA5}">
                      <a16:colId xmlns:a16="http://schemas.microsoft.com/office/drawing/2014/main" val="3342142600"/>
                    </a:ext>
                  </a:extLst>
                </a:gridCol>
                <a:gridCol w="5715000">
                  <a:extLst>
                    <a:ext uri="{9D8B030D-6E8A-4147-A177-3AD203B41FA5}">
                      <a16:colId xmlns:a16="http://schemas.microsoft.com/office/drawing/2014/main" val="20001"/>
                    </a:ext>
                  </a:extLst>
                </a:gridCol>
              </a:tblGrid>
              <a:tr h="237541">
                <a:tc>
                  <a:txBody>
                    <a:bodyPr/>
                    <a:lstStyle/>
                    <a:p>
                      <a:pPr algn="l"/>
                      <a:r>
                        <a:rPr lang="en-US" sz="1400" dirty="0">
                          <a:solidFill>
                            <a:srgbClr val="003366"/>
                          </a:solidFill>
                          <a:latin typeface="Arial" pitchFamily="34" charset="0"/>
                          <a:cs typeface="Arial" pitchFamily="34" charset="0"/>
                        </a:rPr>
                        <a:t>Size Standard</a:t>
                      </a:r>
                    </a:p>
                  </a:txBody>
                  <a:tcPr>
                    <a:lnL w="12700" cmpd="sng">
                      <a:noFill/>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366"/>
                          </a:solidFill>
                          <a:effectLst/>
                          <a:uLnTx/>
                          <a:uFillTx/>
                          <a:latin typeface="+mn-lt"/>
                          <a:ea typeface="+mn-ea"/>
                          <a:cs typeface="+mn-cs"/>
                        </a:rPr>
                        <a:t>$43M revenue, 200 employees, Small Business under NAICS – 541715, HQ in Greenbelt, MD</a:t>
                      </a:r>
                      <a:endParaRPr kumimoji="0" lang="en-US" sz="12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r>
                        <a:rPr lang="en-US" sz="1400" b="0" dirty="0">
                          <a:solidFill>
                            <a:srgbClr val="003366"/>
                          </a:solidFill>
                        </a:rPr>
                        <a:t>[Enter</a:t>
                      </a:r>
                      <a:r>
                        <a:rPr lang="en-US" sz="1400" b="0" baseline="0" dirty="0">
                          <a:solidFill>
                            <a:srgbClr val="003366"/>
                          </a:solidFill>
                        </a:rPr>
                        <a:t> size ($s, # of employees), SB Designation, HQ location, </a:t>
                      </a:r>
                      <a:r>
                        <a:rPr lang="en-US" sz="1400" b="0" baseline="0" dirty="0" err="1">
                          <a:solidFill>
                            <a:srgbClr val="003366"/>
                          </a:solidFill>
                        </a:rPr>
                        <a:t>etc</a:t>
                      </a:r>
                      <a:r>
                        <a:rPr lang="en-US" sz="1400" b="0" baseline="0" dirty="0">
                          <a:solidFill>
                            <a:srgbClr val="003366"/>
                          </a:solidFill>
                        </a:rPr>
                        <a:t>]</a:t>
                      </a:r>
                      <a:endParaRPr lang="en-US" sz="1400" b="0" dirty="0">
                        <a:solidFill>
                          <a:srgbClr val="003366"/>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92641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kern="1200" dirty="0">
                          <a:solidFill>
                            <a:srgbClr val="003366"/>
                          </a:solidFill>
                          <a:latin typeface="Arial" pitchFamily="34" charset="0"/>
                          <a:ea typeface="+mn-ea"/>
                          <a:cs typeface="Arial" pitchFamily="34" charset="0"/>
                        </a:rPr>
                        <a:t>Corporate Description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366"/>
                          </a:solidFill>
                          <a:effectLst/>
                          <a:uLnTx/>
                          <a:uFillTx/>
                          <a:latin typeface="+mn-lt"/>
                          <a:ea typeface="+mn-ea"/>
                          <a:cs typeface="+mn-cs"/>
                        </a:rPr>
                        <a:t>GST has been a trusted small business partner for NASA for over 30 years. We provide scientific, engineering, IT, and communications support across several NASA organizations. Examples of our accomplishments include developing Earth science applications, distributing near real-time active fire data, delivering content from observational and model data using advanced visualization software and display technologies, and providing end-to-end solicitation, peer review, and information system support services to NASA’s ROSES grant solicitation and selection process.</a:t>
                      </a: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r>
                        <a:rPr lang="en-US" sz="1400" dirty="0">
                          <a:solidFill>
                            <a:srgbClr val="003366"/>
                          </a:solidFill>
                        </a:rPr>
                        <a:t>GST has been a trusted small business partner with NASA for 30 years. We provide engineering, scientific, and communications support across several NASA organizations. Examples of our accomplishments include developing the </a:t>
                      </a:r>
                      <a:r>
                        <a:rPr lang="en-US" sz="1400" dirty="0" err="1">
                          <a:solidFill>
                            <a:srgbClr val="003366"/>
                          </a:solidFill>
                        </a:rPr>
                        <a:t>ABoVE</a:t>
                      </a:r>
                      <a:r>
                        <a:rPr lang="en-US" sz="1400" dirty="0">
                          <a:solidFill>
                            <a:srgbClr val="003366"/>
                          </a:solidFill>
                        </a:rPr>
                        <a:t> Science Cloud, distributing near real-time active fire data from MODIS and VIIRS, using a multifaceted story-telling approach using the </a:t>
                      </a:r>
                      <a:r>
                        <a:rPr lang="en-US" sz="1400" dirty="0" err="1">
                          <a:solidFill>
                            <a:srgbClr val="003366"/>
                          </a:solidFill>
                        </a:rPr>
                        <a:t>Hyperwall</a:t>
                      </a:r>
                      <a:r>
                        <a:rPr lang="en-US" sz="1400" dirty="0">
                          <a:solidFill>
                            <a:srgbClr val="003366"/>
                          </a:solidFill>
                        </a:rPr>
                        <a:t>, and providing end-to-end solicitation, peer review, and information system support service to support NASA’s ROSES grant solicitation and selection process.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541">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kern="1200" dirty="0">
                          <a:solidFill>
                            <a:srgbClr val="003366"/>
                          </a:solidFill>
                          <a:latin typeface="Arial" pitchFamily="34" charset="0"/>
                          <a:ea typeface="+mn-ea"/>
                          <a:cs typeface="Arial" pitchFamily="34" charset="0"/>
                        </a:rPr>
                        <a:t>Organizations we support at</a:t>
                      </a:r>
                      <a:r>
                        <a:rPr lang="en-US" sz="1400" b="1" kern="1200" baseline="0" dirty="0">
                          <a:solidFill>
                            <a:srgbClr val="003366"/>
                          </a:solidFill>
                          <a:latin typeface="Arial" pitchFamily="34" charset="0"/>
                          <a:ea typeface="+mn-ea"/>
                          <a:cs typeface="Arial" pitchFamily="34" charset="0"/>
                        </a:rPr>
                        <a:t> </a:t>
                      </a:r>
                      <a:r>
                        <a:rPr lang="en-US" sz="1400" b="1" kern="1200" dirty="0">
                          <a:solidFill>
                            <a:srgbClr val="003366"/>
                          </a:solidFill>
                          <a:latin typeface="Arial" pitchFamily="34" charset="0"/>
                          <a:ea typeface="+mn-ea"/>
                          <a:cs typeface="Arial" pitchFamily="34" charset="0"/>
                        </a:rPr>
                        <a:t>Goddard</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b="1" kern="1200" dirty="0">
                        <a:solidFill>
                          <a:srgbClr val="003366"/>
                        </a:solidFill>
                        <a:latin typeface="Arial" pitchFamily="34" charset="0"/>
                        <a:ea typeface="+mn-ea"/>
                        <a:cs typeface="Arial" pitchFamily="34" charset="0"/>
                      </a:endParaRPr>
                    </a:p>
                  </a:txBody>
                  <a:tcPr>
                    <a:lnT w="28575" cap="flat" cmpd="sng" algn="ctr">
                      <a:solidFill>
                        <a:schemeClr val="bg1"/>
                      </a:solidFill>
                      <a:prstDash val="solid"/>
                      <a:round/>
                      <a:headEnd type="none" w="med" len="med"/>
                      <a:tailEnd type="none" w="med" len="med"/>
                    </a:lnT>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b="1" kern="1200" dirty="0">
                        <a:solidFill>
                          <a:srgbClr val="003366"/>
                        </a:solidFill>
                        <a:latin typeface="Arial" pitchFamily="34" charset="0"/>
                        <a:ea typeface="+mn-ea"/>
                        <a:cs typeface="Arial" pitchFamily="34" charset="0"/>
                      </a:endParaRPr>
                    </a:p>
                  </a:txBody>
                  <a:tcP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r>
                        <a:rPr lang="en-US" sz="1200" dirty="0">
                          <a:solidFill>
                            <a:srgbClr val="003366"/>
                          </a:solidFill>
                        </a:rPr>
                        <a:t>Codes 600, 500, and 400</a:t>
                      </a:r>
                      <a:endParaRPr lang="en-US" sz="1200"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13787">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rgbClr val="003366"/>
                          </a:solidFill>
                          <a:latin typeface="Arial" pitchFamily="34" charset="0"/>
                          <a:ea typeface="+mn-ea"/>
                          <a:cs typeface="Arial" pitchFamily="34" charset="0"/>
                        </a:rPr>
                        <a:t>Goddard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r>
                        <a:rPr lang="en-US" sz="1200" b="1" kern="1200" dirty="0">
                          <a:solidFill>
                            <a:srgbClr val="003366"/>
                          </a:solidFill>
                          <a:latin typeface="Arial" pitchFamily="34" charset="0"/>
                          <a:ea typeface="+mn-ea"/>
                          <a:cs typeface="Arial" pitchFamily="34" charset="0"/>
                        </a:rPr>
                        <a:t>Capabilities</a:t>
                      </a:r>
                      <a:endParaRPr lang="en-US" dirty="0"/>
                    </a:p>
                  </a:txBody>
                  <a:tcPr>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64136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HBG and SAMDA</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366"/>
                          </a:solidFill>
                          <a:effectLst/>
                          <a:uLnTx/>
                          <a:uFillTx/>
                          <a:latin typeface="+mn-lt"/>
                          <a:ea typeface="+mn-ea"/>
                          <a:cs typeface="+mn-cs"/>
                        </a:rPr>
                        <a:t>Subcontractor providing science and technology solutions in the areas of data operations and calibration support for land and atmosphere imaging sensors, image geolocation, data product archiving and near-real-time delivery; website development; public engagement; communications; visualization of scientific information and results within the Scientific Visualization Studio (SVS); software engineering supporting spacecraft instrument development and spacecraft operations; cloud optimization; and applied remote sensing training for use in various applications.</a:t>
                      </a: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13787">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rgbClr val="003366"/>
                          </a:solidFill>
                          <a:latin typeface="Arial" pitchFamily="34" charset="0"/>
                          <a:ea typeface="+mn-ea"/>
                          <a:cs typeface="Arial" pitchFamily="34" charset="0"/>
                        </a:rPr>
                        <a:t>NASA HQ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r>
                        <a:rPr lang="en-US" sz="1200" b="1" kern="1200" dirty="0">
                          <a:solidFill>
                            <a:srgbClr val="003366"/>
                          </a:solidFill>
                          <a:latin typeface="Arial" pitchFamily="34" charset="0"/>
                          <a:ea typeface="+mn-ea"/>
                          <a:cs typeface="Arial" pitchFamily="34" charset="0"/>
                        </a:rPr>
                        <a:t>Capabilities</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787">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NRESS II and NSTEM</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3">
                  <a:txBody>
                    <a:bodyPr/>
                    <a:lstStyle/>
                    <a:p>
                      <a:r>
                        <a:rPr lang="en-US" sz="1200" dirty="0">
                          <a:solidFill>
                            <a:srgbClr val="003366"/>
                          </a:solidFill>
                        </a:rPr>
                        <a:t>Subcontractor providing IT systems and infrastructure support to NASA’s research grant and solicitation processes, and providing engineering and science training and professional development to university faculty and students.  </a:t>
                      </a:r>
                      <a:endParaRPr lang="en-US" dirty="0"/>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98837">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kern="1200" dirty="0">
                          <a:solidFill>
                            <a:srgbClr val="003366"/>
                          </a:solidFill>
                          <a:latin typeface="Arial" pitchFamily="34" charset="0"/>
                          <a:ea typeface="+mn-ea"/>
                          <a:cs typeface="Arial" pitchFamily="34" charset="0"/>
                        </a:rPr>
                        <a:t>Capabilities in Other Markets that could benefit Goddard</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b="1" kern="1200" dirty="0">
                        <a:solidFill>
                          <a:srgbClr val="003366"/>
                        </a:solidFill>
                        <a:latin typeface="Arial" pitchFamily="34" charset="0"/>
                        <a:ea typeface="+mn-ea"/>
                        <a:cs typeface="Arial" pitchFamily="34" charset="0"/>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dirty="0">
                          <a:solidFill>
                            <a:srgbClr val="003366"/>
                          </a:solidFill>
                          <a:effectLst/>
                          <a:latin typeface="+mn-lt"/>
                        </a:rPr>
                        <a:t>NOAA ProTech Satellite; USAF WeatherSat; USDA remote sensing and agricultural applications; commercial systems and products including low-cost compact satellite data processing systems and workstations integrating international weather data; and medical device engineering testing services. </a:t>
                      </a:r>
                      <a:endParaRPr lang="en-US" sz="1200" b="1" kern="1200" dirty="0">
                        <a:solidFill>
                          <a:srgbClr val="003366"/>
                        </a:solidFill>
                        <a:latin typeface="+mn-lt"/>
                        <a:ea typeface="+mn-ea"/>
                        <a:cs typeface="Arial" pitchFamily="34" charset="0"/>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r>
                        <a:rPr lang="en-US" sz="1200" dirty="0">
                          <a:solidFill>
                            <a:srgbClr val="003366"/>
                          </a:solidFill>
                        </a:rPr>
                        <a:t>Codes 600, 500, and 400</a:t>
                      </a:r>
                      <a:endParaRPr lang="en-US" sz="1200" dirty="0"/>
                    </a:p>
                  </a:txBody>
                  <a:tcPr/>
                </a:tc>
                <a:extLst>
                  <a:ext uri="{0D108BD9-81ED-4DB2-BD59-A6C34878D82A}">
                    <a16:rowId xmlns:a16="http://schemas.microsoft.com/office/drawing/2014/main" val="1244930269"/>
                  </a:ext>
                </a:extLst>
              </a:tr>
            </a:tbl>
          </a:graphicData>
        </a:graphic>
      </p:graphicFrame>
      <p:sp>
        <p:nvSpPr>
          <p:cNvPr id="3" name="Title 2"/>
          <p:cNvSpPr>
            <a:spLocks noGrp="1"/>
          </p:cNvSpPr>
          <p:nvPr>
            <p:ph type="title"/>
          </p:nvPr>
        </p:nvSpPr>
        <p:spPr>
          <a:xfrm>
            <a:off x="16076" y="255587"/>
            <a:ext cx="3872073" cy="391272"/>
          </a:xfrm>
        </p:spPr>
        <p:txBody>
          <a:bodyPr>
            <a:normAutofit fontScale="90000"/>
          </a:bodyPr>
          <a:lstStyle/>
          <a:p>
            <a:r>
              <a:rPr lang="en-US" dirty="0">
                <a:solidFill>
                  <a:srgbClr val="003366"/>
                </a:solidFill>
              </a:rPr>
              <a:t>Global Science &amp; Technology Inc.</a:t>
            </a:r>
          </a:p>
        </p:txBody>
      </p:sp>
      <p:sp>
        <p:nvSpPr>
          <p:cNvPr id="6" name="TextBox 5"/>
          <p:cNvSpPr txBox="1"/>
          <p:nvPr/>
        </p:nvSpPr>
        <p:spPr>
          <a:xfrm>
            <a:off x="7888473" y="-22216"/>
            <a:ext cx="1242648" cy="261610"/>
          </a:xfrm>
          <a:prstGeom prst="rect">
            <a:avLst/>
          </a:prstGeom>
          <a:noFill/>
        </p:spPr>
        <p:txBody>
          <a:bodyPr wrap="none" rtlCol="0">
            <a:spAutoFit/>
          </a:bodyPr>
          <a:lstStyle/>
          <a:p>
            <a:pPr algn="r"/>
            <a:r>
              <a:rPr lang="en-US" sz="1100" dirty="0">
                <a:solidFill>
                  <a:srgbClr val="003366"/>
                </a:solidFill>
                <a:latin typeface="Century Gothic" panose="020B0502020202020204" pitchFamily="34" charset="0"/>
              </a:rPr>
              <a:t>August 15, 2025</a:t>
            </a:r>
          </a:p>
        </p:txBody>
      </p:sp>
      <p:pic>
        <p:nvPicPr>
          <p:cNvPr id="7" name="Picture 6">
            <a:extLst>
              <a:ext uri="{FF2B5EF4-FFF2-40B4-BE49-F238E27FC236}">
                <a16:creationId xmlns:a16="http://schemas.microsoft.com/office/drawing/2014/main" id="{21DB3BB6-9281-4EAB-8A23-ABF123171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580" y="30789"/>
            <a:ext cx="1554480" cy="531117"/>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A6808D7E41C84FADCFFEBC2E9DCFBF" ma:contentTypeVersion="4" ma:contentTypeDescription="Create a new document." ma:contentTypeScope="" ma:versionID="7550b7b361d18cb55ae6f5f35c77e848">
  <xsd:schema xmlns:xsd="http://www.w3.org/2001/XMLSchema" xmlns:xs="http://www.w3.org/2001/XMLSchema" xmlns:p="http://schemas.microsoft.com/office/2006/metadata/properties" xmlns:ns3="1a688094-69d3-4baa-b65a-75b8f2078fda" targetNamespace="http://schemas.microsoft.com/office/2006/metadata/properties" ma:root="true" ma:fieldsID="0df2bb4394fd035004b71ccb154dca4f" ns3:_="">
    <xsd:import namespace="1a688094-69d3-4baa-b65a-75b8f2078fd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88094-69d3-4baa-b65a-75b8f2078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31DA6-F187-4EA5-BE61-A86848E02E07}">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1a688094-69d3-4baa-b65a-75b8f2078fda"/>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2D38B762-6176-4634-BDDA-09CEF24D1858}">
  <ds:schemaRefs>
    <ds:schemaRef ds:uri="http://schemas.microsoft.com/sharepoint/v3/contenttype/forms"/>
  </ds:schemaRefs>
</ds:datastoreItem>
</file>

<file path=customXml/itemProps3.xml><?xml version="1.0" encoding="utf-8"?>
<ds:datastoreItem xmlns:ds="http://schemas.openxmlformats.org/officeDocument/2006/customXml" ds:itemID="{F5D21C3D-60EA-4A3E-A2F7-9831CF403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88094-69d3-4baa-b65a-75b8f2078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SM-template-20140529.potx</Template>
  <TotalTime>13866</TotalTime>
  <Words>299</Words>
  <Application>Microsoft Office PowerPoint</Application>
  <PresentationFormat>On-screen Show (16:9)</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Century Gothic</vt:lpstr>
      <vt:lpstr>SM-template-20140529</vt:lpstr>
      <vt:lpstr>Data slides</vt:lpstr>
      <vt:lpstr>Response Summary</vt:lpstr>
      <vt:lpstr>Global Science &amp; Technology Inc.</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Member Company Spotlight - GCA</dc:title>
  <dc:creator>jrumburg@gst.com</dc:creator>
  <cp:lastModifiedBy>Jenny Rumburg</cp:lastModifiedBy>
  <cp:revision>121</cp:revision>
  <dcterms:created xsi:type="dcterms:W3CDTF">2014-01-30T23:18:11Z</dcterms:created>
  <dcterms:modified xsi:type="dcterms:W3CDTF">2025-08-15T15:26:33Z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0x01010080A6808D7E41C84FADCFFEBC2E9DCFBF</vt:lpwstr>
  </property>
</Properties>
</file>