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59" r:id="rId5"/>
    <p:sldMasterId id="2147483664" r:id="rId6"/>
  </p:sldMasterIdLst>
  <p:notesMasterIdLst>
    <p:notesMasterId r:id="rId8"/>
  </p:notesMasterIdLst>
  <p:handoutMasterIdLst>
    <p:handoutMasterId r:id="rId9"/>
  </p:handoutMasterIdLst>
  <p:sldIdLst>
    <p:sldId id="287"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7F3FF"/>
    <a:srgbClr val="ECEDF8"/>
    <a:srgbClr val="DBE5F1"/>
    <a:srgbClr val="939393"/>
    <a:srgbClr val="D2DBFE"/>
    <a:srgbClr val="B8C0FA"/>
    <a:srgbClr val="A9BD38"/>
    <a:srgbClr val="F0F0F0"/>
    <a:srgbClr val="CED4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1" autoAdjust="0"/>
    <p:restoredTop sz="88536" autoAdjust="0"/>
  </p:normalViewPr>
  <p:slideViewPr>
    <p:cSldViewPr snapToGrid="0" snapToObjects="1">
      <p:cViewPr varScale="1">
        <p:scale>
          <a:sx n="150" d="100"/>
          <a:sy n="150" d="100"/>
        </p:scale>
        <p:origin x="912" y="176"/>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M. Kovach" userId="677c1085-14fc-4a7e-a92c-81789310e8b3" providerId="ADAL" clId="{DE093A0C-01D6-2E4D-B3D6-9BE9BC1205D1}"/>
    <pc:docChg chg="delSld modSld">
      <pc:chgData name="Robin M. Kovach" userId="677c1085-14fc-4a7e-a92c-81789310e8b3" providerId="ADAL" clId="{DE093A0C-01D6-2E4D-B3D6-9BE9BC1205D1}" dt="2025-08-13T14:08:01.507" v="33" actId="20577"/>
      <pc:docMkLst>
        <pc:docMk/>
      </pc:docMkLst>
      <pc:sldChg chg="modSp mod">
        <pc:chgData name="Robin M. Kovach" userId="677c1085-14fc-4a7e-a92c-81789310e8b3" providerId="ADAL" clId="{DE093A0C-01D6-2E4D-B3D6-9BE9BC1205D1}" dt="2025-08-13T14:08:01.507" v="33" actId="20577"/>
        <pc:sldMkLst>
          <pc:docMk/>
          <pc:sldMk cId="0" sldId="287"/>
        </pc:sldMkLst>
        <pc:spChg chg="mod">
          <ac:chgData name="Robin M. Kovach" userId="677c1085-14fc-4a7e-a92c-81789310e8b3" providerId="ADAL" clId="{DE093A0C-01D6-2E4D-B3D6-9BE9BC1205D1}" dt="2025-08-13T14:05:35.190" v="9" actId="20577"/>
          <ac:spMkLst>
            <pc:docMk/>
            <pc:sldMk cId="0" sldId="287"/>
            <ac:spMk id="3" creationId="{00000000-0000-0000-0000-000000000000}"/>
          </ac:spMkLst>
        </pc:spChg>
        <pc:graphicFrameChg chg="modGraphic">
          <ac:chgData name="Robin M. Kovach" userId="677c1085-14fc-4a7e-a92c-81789310e8b3" providerId="ADAL" clId="{DE093A0C-01D6-2E4D-B3D6-9BE9BC1205D1}" dt="2025-08-13T14:08:01.507" v="33" actId="20577"/>
          <ac:graphicFrameMkLst>
            <pc:docMk/>
            <pc:sldMk cId="0" sldId="287"/>
            <ac:graphicFrameMk id="4" creationId="{00000000-0000-0000-0000-000000000000}"/>
          </ac:graphicFrameMkLst>
        </pc:graphicFrameChg>
      </pc:sldChg>
      <pc:sldChg chg="del">
        <pc:chgData name="Robin M. Kovach" userId="677c1085-14fc-4a7e-a92c-81789310e8b3" providerId="ADAL" clId="{DE093A0C-01D6-2E4D-B3D6-9BE9BC1205D1}" dt="2025-08-13T14:01:24.041" v="0" actId="2696"/>
        <pc:sldMkLst>
          <pc:docMk/>
          <pc:sldMk cId="3783635961"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8/13/25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8/13/25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grpSp>
        <p:nvGrpSpPr>
          <p:cNvPr id="18" name="Group 17"/>
          <p:cNvGrpSpPr/>
          <p:nvPr userDrawn="1"/>
        </p:nvGrpSpPr>
        <p:grpSpPr>
          <a:xfrm>
            <a:off x="0" y="4843651"/>
            <a:ext cx="9144000" cy="299849"/>
            <a:chOff x="0" y="4843651"/>
            <a:chExt cx="9144000" cy="299849"/>
          </a:xfrm>
        </p:grpSpPr>
        <p:sp>
          <p:nvSpPr>
            <p:cNvPr id="5" name="Rectangle 4"/>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9" name="Group 8"/>
            <p:cNvGrpSpPr/>
            <p:nvPr userDrawn="1"/>
          </p:nvGrpSpPr>
          <p:grpSpPr>
            <a:xfrm>
              <a:off x="6889898" y="4956618"/>
              <a:ext cx="106438" cy="106902"/>
              <a:chOff x="3200400" y="609600"/>
              <a:chExt cx="266700" cy="307975"/>
            </a:xfrm>
            <a:solidFill>
              <a:schemeClr val="tx1">
                <a:lumMod val="20000"/>
                <a:lumOff val="80000"/>
              </a:schemeClr>
            </a:solidFill>
          </p:grpSpPr>
          <p:sp>
            <p:nvSpPr>
              <p:cNvPr id="2" name="Flowchart: Connector 1"/>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lowchart: Connector 6"/>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lowchart: Connector 7"/>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7244325" y="4956618"/>
              <a:ext cx="106438" cy="106902"/>
              <a:chOff x="3200400" y="609600"/>
              <a:chExt cx="266700" cy="307975"/>
            </a:xfrm>
            <a:solidFill>
              <a:schemeClr val="tx1">
                <a:lumMod val="20000"/>
                <a:lumOff val="80000"/>
              </a:schemeClr>
            </a:solidFill>
          </p:grpSpPr>
          <p:sp>
            <p:nvSpPr>
              <p:cNvPr id="11" name="Flowchart: Connector 1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lowchart: Connector 1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lowchart: Connector 1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7067112" y="4956618"/>
              <a:ext cx="106438" cy="106902"/>
              <a:chOff x="3200400" y="609600"/>
              <a:chExt cx="266700" cy="307975"/>
            </a:xfrm>
            <a:solidFill>
              <a:srgbClr val="D2DBFE"/>
            </a:solidFill>
          </p:grpSpPr>
          <p:sp>
            <p:nvSpPr>
              <p:cNvPr id="15" name="Flowchart: Connector 14"/>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Connector 15"/>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Connector 16"/>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54647"/>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57915"/>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17" name="Rectangle 16"/>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8" name="Group 17"/>
          <p:cNvGrpSpPr/>
          <p:nvPr userDrawn="1"/>
        </p:nvGrpSpPr>
        <p:grpSpPr>
          <a:xfrm>
            <a:off x="6889898" y="4956618"/>
            <a:ext cx="106438" cy="106902"/>
            <a:chOff x="3200400" y="609600"/>
            <a:chExt cx="266700" cy="307975"/>
          </a:xfrm>
          <a:solidFill>
            <a:schemeClr val="tx1">
              <a:lumMod val="20000"/>
              <a:lumOff val="80000"/>
            </a:schemeClr>
          </a:solidFill>
        </p:grpSpPr>
        <p:sp>
          <p:nvSpPr>
            <p:cNvPr id="27" name="Flowchart: Connector 26"/>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lowchart: Connector 27"/>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lowchart: Connector 28"/>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a:off x="7244325"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userDrawn="1"/>
        </p:nvGrpSpPr>
        <p:grpSpPr>
          <a:xfrm>
            <a:off x="7067112" y="4956618"/>
            <a:ext cx="106438" cy="106902"/>
            <a:chOff x="3200400" y="609600"/>
            <a:chExt cx="266700" cy="307975"/>
          </a:xfrm>
          <a:solidFill>
            <a:srgbClr val="D2DBFE"/>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p:cNvSpPr/>
          <p:nvPr userDrawn="1"/>
        </p:nvSpPr>
        <p:spPr>
          <a:xfrm>
            <a:off x="0" y="2423"/>
            <a:ext cx="4572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b="1" dirty="0">
                <a:solidFill>
                  <a:schemeClr val="bg1">
                    <a:lumMod val="95000"/>
                  </a:schemeClr>
                </a:solidFill>
                <a:latin typeface="Century Gothic" panose="020B0502020202020204" pitchFamily="34" charset="0"/>
              </a:rPr>
              <a:t>Member Company Spotlight</a:t>
            </a:r>
            <a:endParaRPr lang="en-US"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grpSp>
        <p:nvGrpSpPr>
          <p:cNvPr id="13" name="Group 12"/>
          <p:cNvGrpSpPr/>
          <p:nvPr userDrawn="1"/>
        </p:nvGrpSpPr>
        <p:grpSpPr>
          <a:xfrm>
            <a:off x="0" y="4843651"/>
            <a:ext cx="9144000" cy="299849"/>
            <a:chOff x="0" y="4843651"/>
            <a:chExt cx="9144000" cy="299849"/>
          </a:xfrm>
        </p:grpSpPr>
        <p:sp>
          <p:nvSpPr>
            <p:cNvPr id="14" name="Rectangle 13"/>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5" name="Group 14"/>
            <p:cNvGrpSpPr/>
            <p:nvPr userDrawn="1"/>
          </p:nvGrpSpPr>
          <p:grpSpPr>
            <a:xfrm>
              <a:off x="6889898"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userDrawn="1"/>
          </p:nvGrpSpPr>
          <p:grpSpPr>
            <a:xfrm>
              <a:off x="7244325" y="4956618"/>
              <a:ext cx="106438" cy="106902"/>
              <a:chOff x="3200400" y="609600"/>
              <a:chExt cx="266700" cy="307975"/>
            </a:xfrm>
            <a:solidFill>
              <a:schemeClr val="tx1">
                <a:lumMod val="20000"/>
                <a:lumOff val="80000"/>
              </a:schemeClr>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7067112" y="4956618"/>
              <a:ext cx="106438" cy="106902"/>
              <a:chOff x="3200400" y="609600"/>
              <a:chExt cx="266700" cy="307975"/>
            </a:xfrm>
            <a:solidFill>
              <a:srgbClr val="D2DBFE"/>
            </a:solidFill>
          </p:grpSpPr>
          <p:sp>
            <p:nvSpPr>
              <p:cNvPr id="18" name="Flowchart: Connector 17"/>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lowchart: Connector 18"/>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lowchart: Connector 19"/>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403634"/>
              </p:ext>
            </p:extLst>
          </p:nvPr>
        </p:nvGraphicFramePr>
        <p:xfrm>
          <a:off x="0" y="723979"/>
          <a:ext cx="8931351" cy="4055963"/>
        </p:xfrm>
        <a:graphic>
          <a:graphicData uri="http://schemas.openxmlformats.org/drawingml/2006/table">
            <a:tbl>
              <a:tblPr firstRow="1" bandRow="1">
                <a:tableStyleId>{5C22544A-7EE6-4342-B048-85BDC9FD1C3A}</a:tableStyleId>
              </a:tblPr>
              <a:tblGrid>
                <a:gridCol w="1445218">
                  <a:extLst>
                    <a:ext uri="{9D8B030D-6E8A-4147-A177-3AD203B41FA5}">
                      <a16:colId xmlns:a16="http://schemas.microsoft.com/office/drawing/2014/main" val="20000"/>
                    </a:ext>
                  </a:extLst>
                </a:gridCol>
                <a:gridCol w="658961">
                  <a:extLst>
                    <a:ext uri="{9D8B030D-6E8A-4147-A177-3AD203B41FA5}">
                      <a16:colId xmlns:a16="http://schemas.microsoft.com/office/drawing/2014/main" val="20001"/>
                    </a:ext>
                  </a:extLst>
                </a:gridCol>
                <a:gridCol w="2051253">
                  <a:extLst>
                    <a:ext uri="{9D8B030D-6E8A-4147-A177-3AD203B41FA5}">
                      <a16:colId xmlns:a16="http://schemas.microsoft.com/office/drawing/2014/main" val="20002"/>
                    </a:ext>
                  </a:extLst>
                </a:gridCol>
                <a:gridCol w="4775919">
                  <a:extLst>
                    <a:ext uri="{9D8B030D-6E8A-4147-A177-3AD203B41FA5}">
                      <a16:colId xmlns:a16="http://schemas.microsoft.com/office/drawing/2014/main" val="20004"/>
                    </a:ext>
                  </a:extLst>
                </a:gridCol>
              </a:tblGrid>
              <a:tr h="322163">
                <a:tc>
                  <a:txBody>
                    <a:bodyPr/>
                    <a:lstStyle/>
                    <a:p>
                      <a:pPr algn="l"/>
                      <a:r>
                        <a:rPr lang="en-US" sz="1400" dirty="0">
                          <a:solidFill>
                            <a:srgbClr val="003366"/>
                          </a:solidFill>
                          <a:latin typeface="Arial" pitchFamily="34" charset="0"/>
                          <a:cs typeface="Arial" pitchFamily="34" charset="0"/>
                        </a:rPr>
                        <a:t>Size Standard</a:t>
                      </a:r>
                    </a:p>
                  </a:txBody>
                  <a:tcPr>
                    <a:lnL w="12700" cmpd="sng">
                      <a:noFill/>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r>
                        <a:rPr lang="en-US" sz="1200" b="0" dirty="0">
                          <a:solidFill>
                            <a:srgbClr val="003366"/>
                          </a:solidFill>
                        </a:rPr>
                        <a:t>700+ personnel </a:t>
                      </a:r>
                      <a:r>
                        <a:rPr lang="en-US" sz="1200" b="0">
                          <a:solidFill>
                            <a:srgbClr val="003366"/>
                          </a:solidFill>
                        </a:rPr>
                        <a:t>nationwide (across 7 NASA sites</a:t>
                      </a:r>
                      <a:r>
                        <a:rPr lang="en-US" sz="1200" b="0" dirty="0">
                          <a:solidFill>
                            <a:srgbClr val="003366"/>
                          </a:solidFill>
                        </a:rPr>
                        <a:t>), Small Business, HQ in Hampton, Virginia, CMMI Level 3; AS9100D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89947">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kern="1200" dirty="0">
                          <a:solidFill>
                            <a:srgbClr val="003366"/>
                          </a:solidFill>
                          <a:latin typeface="Arial" pitchFamily="34" charset="0"/>
                          <a:ea typeface="+mn-ea"/>
                          <a:cs typeface="Arial" pitchFamily="34" charset="0"/>
                        </a:rPr>
                        <a:t>Corporate Description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100" dirty="0">
                          <a:solidFill>
                            <a:srgbClr val="003366"/>
                          </a:solidFill>
                        </a:rPr>
                        <a:t>For over 60 years, AMA has worked with numerous government and commercial organizations solving tough engineering, science and technology, mathematical, and business problems. AMA combines the best of design and systems engineering with the latest in information technologies and visualization to build creative solutions. </a:t>
                      </a:r>
                    </a:p>
                  </a:txBody>
                  <a:tcPr>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325610">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b="1" kern="1200" dirty="0">
                          <a:solidFill>
                            <a:srgbClr val="003366"/>
                          </a:solidFill>
                          <a:latin typeface="Arial" pitchFamily="34" charset="0"/>
                          <a:ea typeface="+mn-ea"/>
                          <a:cs typeface="Arial" pitchFamily="34" charset="0"/>
                        </a:rPr>
                        <a:t>Organizations we support at</a:t>
                      </a:r>
                      <a:r>
                        <a:rPr lang="en-US" sz="1000" b="1" kern="1200" baseline="0" dirty="0">
                          <a:solidFill>
                            <a:srgbClr val="003366"/>
                          </a:solidFill>
                          <a:latin typeface="Arial" pitchFamily="34" charset="0"/>
                          <a:ea typeface="+mn-ea"/>
                          <a:cs typeface="Arial" pitchFamily="34" charset="0"/>
                        </a:rPr>
                        <a:t> </a:t>
                      </a:r>
                      <a:r>
                        <a:rPr lang="en-US" sz="1000" b="1" kern="1200" dirty="0">
                          <a:solidFill>
                            <a:srgbClr val="003366"/>
                          </a:solidFill>
                          <a:latin typeface="Arial" pitchFamily="34" charset="0"/>
                          <a:ea typeface="+mn-ea"/>
                          <a:cs typeface="Arial" pitchFamily="34" charset="0"/>
                        </a:rPr>
                        <a:t>Goddard</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dirty="0"/>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3366"/>
                          </a:solidFill>
                        </a:rPr>
                        <a:t>Science and Exploration Directorate; Engineering and Technology Directorate; Flight Projects Directorate; Office of Communications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2"/>
                  </a:ext>
                </a:extLst>
              </a:tr>
              <a:tr h="133521">
                <a:tc gridSpan="3">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Goddard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600" dirty="0">
                        <a:solidFill>
                          <a:srgbClr val="003366"/>
                        </a:solidFill>
                      </a:endParaRPr>
                    </a:p>
                  </a:txBody>
                  <a:tcPr anchor="ctr">
                    <a:lnT w="28575"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Capabilities</a:t>
                      </a:r>
                    </a:p>
                  </a:txBody>
                  <a:tcPr>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kern="1200" dirty="0">
                          <a:solidFill>
                            <a:srgbClr val="003366"/>
                          </a:solidFill>
                          <a:latin typeface="+mn-lt"/>
                          <a:ea typeface="+mn-ea"/>
                          <a:cs typeface="+mn-cs"/>
                        </a:rPr>
                        <a:t>Mechanical Integrated Services and Technologies II (MIST II)</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000" kern="1200" dirty="0">
                        <a:solidFill>
                          <a:srgbClr val="003366"/>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kern="1200" dirty="0">
                          <a:solidFill>
                            <a:srgbClr val="003366"/>
                          </a:solidFill>
                          <a:latin typeface="+mn-lt"/>
                          <a:ea typeface="+mn-ea"/>
                          <a:cs typeface="+mn-cs"/>
                        </a:rPr>
                        <a:t>Program and Analysis Control V (PAAC V)</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rgbClr val="003366"/>
                          </a:solidFill>
                        </a:rPr>
                        <a:t>Multidisciplinary Engineering services supporting spaceflight and ground systems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rgbClr val="00336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rgbClr val="003366"/>
                          </a:solidFill>
                        </a:rPr>
                        <a:t>Project planning, scheduling/earned value management, configuration management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Other NASA Center / HQ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sz="1600" dirty="0">
                        <a:solidFill>
                          <a:srgbClr val="00336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Capabilities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289947">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kern="1200" baseline="0" dirty="0" err="1">
                          <a:solidFill>
                            <a:srgbClr val="003366"/>
                          </a:solidFill>
                          <a:latin typeface="+mn-lt"/>
                          <a:ea typeface="+mn-ea"/>
                          <a:cs typeface="+mn-cs"/>
                        </a:rPr>
                        <a:t>LaRC</a:t>
                      </a:r>
                      <a:r>
                        <a:rPr lang="en-US" sz="1000" kern="1200" baseline="0" dirty="0">
                          <a:solidFill>
                            <a:srgbClr val="003366"/>
                          </a:solidFill>
                          <a:latin typeface="+mn-lt"/>
                          <a:ea typeface="+mn-ea"/>
                          <a:cs typeface="+mn-cs"/>
                        </a:rPr>
                        <a:t>: Research, Science, and Engineering Services (RSES)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baseline="0" dirty="0">
                          <a:solidFill>
                            <a:srgbClr val="003366"/>
                          </a:solidFill>
                        </a:rPr>
                        <a:t>Support full range of technology readiness levels from fundamental research through flight related hardware design and development (</a:t>
                      </a:r>
                      <a:r>
                        <a:rPr lang="en-US" sz="1000" baseline="0" dirty="0" err="1">
                          <a:solidFill>
                            <a:srgbClr val="003366"/>
                          </a:solidFill>
                        </a:rPr>
                        <a:t>LaRC</a:t>
                      </a:r>
                      <a:r>
                        <a:rPr lang="en-US" sz="1000" baseline="0" dirty="0">
                          <a:solidFill>
                            <a:srgbClr val="003366"/>
                          </a:solidFill>
                        </a:rPr>
                        <a:t>, GSFC, ARC, MSFC, and other)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17113">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kern="1200" dirty="0">
                          <a:solidFill>
                            <a:srgbClr val="003366"/>
                          </a:solidFill>
                          <a:latin typeface="+mn-lt"/>
                          <a:ea typeface="+mn-ea"/>
                          <a:cs typeface="+mn-cs"/>
                        </a:rPr>
                        <a:t>ARC: Aircraft Systems and Spaceflight Engineering Support Services (ASSESS)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dirty="0">
                          <a:solidFill>
                            <a:srgbClr val="003366"/>
                          </a:solidFill>
                        </a:rPr>
                        <a:t>Support of scientific research, engineering design, analysis, and development; Technology Readiness Level advancement.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9"/>
                  </a:ext>
                </a:extLst>
              </a:tr>
              <a:tr h="289947">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kern="1200" dirty="0">
                          <a:solidFill>
                            <a:srgbClr val="003366"/>
                          </a:solidFill>
                          <a:latin typeface="+mn-lt"/>
                          <a:ea typeface="+mn-ea"/>
                          <a:cs typeface="+mn-cs"/>
                        </a:rPr>
                        <a:t>HQ: Enterprise Multimedia and Integrated Technical Services (</a:t>
                      </a:r>
                      <a:r>
                        <a:rPr lang="en-US" sz="1000" kern="1200" dirty="0" err="1">
                          <a:solidFill>
                            <a:srgbClr val="003366"/>
                          </a:solidFill>
                          <a:latin typeface="+mn-lt"/>
                          <a:ea typeface="+mn-ea"/>
                          <a:cs typeface="+mn-cs"/>
                        </a:rPr>
                        <a:t>eMITS</a:t>
                      </a:r>
                      <a:r>
                        <a:rPr lang="en-US" sz="1000" kern="1200" dirty="0">
                          <a:solidFill>
                            <a:srgbClr val="003366"/>
                          </a:solidFill>
                          <a:latin typeface="+mn-lt"/>
                          <a:ea typeface="+mn-ea"/>
                          <a:cs typeface="+mn-cs"/>
                        </a:rPr>
                        <a: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baseline="0" dirty="0">
                          <a:solidFill>
                            <a:srgbClr val="003366"/>
                          </a:solidFill>
                        </a:rPr>
                        <a:t>Photography, digital communications including live TV and video production, VR, social media, and digital exhibits. Earth science multimedia communications (at GSFC)</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04523">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Capabilities in Other Markets that could benefit Goddard’s Mission</a:t>
                      </a:r>
                    </a:p>
                  </a:txBody>
                  <a:tcPr>
                    <a:lnT w="28575"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dirty="0">
                          <a:solidFill>
                            <a:srgbClr val="003366"/>
                          </a:solidFill>
                        </a:rPr>
                        <a:t>Commercial Aeronautics, Data Analytics (Banking and Education); AMA Studios (Multimedia and Visualization)</a:t>
                      </a:r>
                      <a:endParaRPr lang="en-US" sz="1200" dirty="0">
                        <a:solidFill>
                          <a:srgbClr val="003366"/>
                        </a:solidFill>
                      </a:endParaRPr>
                    </a:p>
                  </a:txBody>
                  <a:tcPr>
                    <a:lnT w="28575"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a:xfrm>
            <a:off x="115136" y="354647"/>
            <a:ext cx="4687323" cy="391272"/>
          </a:xfrm>
        </p:spPr>
        <p:txBody>
          <a:bodyPr>
            <a:normAutofit fontScale="90000"/>
          </a:bodyPr>
          <a:lstStyle/>
          <a:p>
            <a:r>
              <a:rPr lang="en-US" dirty="0">
                <a:solidFill>
                  <a:srgbClr val="003366"/>
                </a:solidFill>
              </a:rPr>
              <a:t>Analytical Mechanics Associates (AMA)</a:t>
            </a:r>
          </a:p>
        </p:txBody>
      </p:sp>
      <p:sp>
        <p:nvSpPr>
          <p:cNvPr id="6" name="TextBox 5"/>
          <p:cNvSpPr txBox="1"/>
          <p:nvPr/>
        </p:nvSpPr>
        <p:spPr>
          <a:xfrm>
            <a:off x="7888473" y="-22216"/>
            <a:ext cx="1242648" cy="261610"/>
          </a:xfrm>
          <a:prstGeom prst="rect">
            <a:avLst/>
          </a:prstGeom>
          <a:noFill/>
        </p:spPr>
        <p:txBody>
          <a:bodyPr wrap="none" rtlCol="0">
            <a:spAutoFit/>
          </a:bodyPr>
          <a:lstStyle/>
          <a:p>
            <a:pPr algn="r"/>
            <a:r>
              <a:rPr lang="en-US" sz="1100" dirty="0">
                <a:solidFill>
                  <a:srgbClr val="003366"/>
                </a:solidFill>
                <a:latin typeface="Century Gothic" panose="020B0502020202020204" pitchFamily="34" charset="0"/>
              </a:rPr>
              <a:t>August 12, 2025</a:t>
            </a:r>
          </a:p>
        </p:txBody>
      </p:sp>
      <p:pic>
        <p:nvPicPr>
          <p:cNvPr id="7" name="Picture 6" descr="A blue logo with white text&#10;&#10;AI-generated content may be incorrect.">
            <a:extLst>
              <a:ext uri="{FF2B5EF4-FFF2-40B4-BE49-F238E27FC236}">
                <a16:creationId xmlns:a16="http://schemas.microsoft.com/office/drawing/2014/main" id="{D539698D-40C7-FDF7-1731-CCBA71E52E15}"/>
              </a:ext>
            </a:extLst>
          </p:cNvPr>
          <p:cNvPicPr>
            <a:picLocks noChangeAspect="1"/>
          </p:cNvPicPr>
          <p:nvPr/>
        </p:nvPicPr>
        <p:blipFill>
          <a:blip r:embed="rId2"/>
          <a:stretch>
            <a:fillRect/>
          </a:stretch>
        </p:blipFill>
        <p:spPr>
          <a:xfrm>
            <a:off x="6260418" y="180308"/>
            <a:ext cx="1166091" cy="478689"/>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FF5BF5CB59D4280E0C718C8D3B827" ma:contentTypeVersion="35" ma:contentTypeDescription="Create a new document." ma:contentTypeScope="" ma:versionID="06fd65cf8df81b1ad190d74812077543">
  <xsd:schema xmlns:xsd="http://www.w3.org/2001/XMLSchema" xmlns:xs="http://www.w3.org/2001/XMLSchema" xmlns:p="http://schemas.microsoft.com/office/2006/metadata/properties" xmlns:ns2="602c9be8-9c56-4b74-b58a-e2d49ca8692a" xmlns:ns3="d851d597-2cec-4fe4-bf5b-a4f261f9156d" xmlns:ns4="688dedeb-1606-4a4e-9e2f-af566c77cd95" targetNamespace="http://schemas.microsoft.com/office/2006/metadata/properties" ma:root="true" ma:fieldsID="e039144716e04301170b9cf3a7831c16" ns2:_="" ns3:_="" ns4:_="">
    <xsd:import namespace="602c9be8-9c56-4b74-b58a-e2d49ca8692a"/>
    <xsd:import namespace="d851d597-2cec-4fe4-bf5b-a4f261f9156d"/>
    <xsd:import namespace="688dedeb-1606-4a4e-9e2f-af566c77cd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4:lcf76f155ced4ddcb4097134ff3c332f" minOccurs="0"/>
                <xsd:element ref="ns3:TaxCatchAll" minOccurs="0"/>
                <xsd:element ref="ns4:MediaServiceLocation"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2c9be8-9c56-4b74-b58a-e2d49ca86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51d597-2cec-4fe4-bf5b-a4f261f9156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18efd6-cc18-40a9-b319-470c384dd5f4}" ma:internalName="TaxCatchAll" ma:showField="CatchAllData" ma:web="d851d597-2cec-4fe4-bf5b-a4f261f915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8dedeb-1606-4a4e-9e2f-af566c77cd95"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6ca142-911a-4fd1-885b-124a5c985391"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8dedeb-1606-4a4e-9e2f-af566c77cd95">
      <Terms xmlns="http://schemas.microsoft.com/office/infopath/2007/PartnerControls"/>
    </lcf76f155ced4ddcb4097134ff3c332f>
    <TaxCatchAll xmlns="d851d597-2cec-4fe4-bf5b-a4f261f9156d" xsi:nil="true"/>
  </documentManagement>
</p:properties>
</file>

<file path=customXml/itemProps1.xml><?xml version="1.0" encoding="utf-8"?>
<ds:datastoreItem xmlns:ds="http://schemas.openxmlformats.org/officeDocument/2006/customXml" ds:itemID="{F3097B0B-5591-44E6-B056-E7C7A5793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2c9be8-9c56-4b74-b58a-e2d49ca8692a"/>
    <ds:schemaRef ds:uri="d851d597-2cec-4fe4-bf5b-a4f261f9156d"/>
    <ds:schemaRef ds:uri="688dedeb-1606-4a4e-9e2f-af566c77c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180823-4AF6-4DE7-B257-CD8FEAA919D7}">
  <ds:schemaRefs>
    <ds:schemaRef ds:uri="http://schemas.microsoft.com/sharepoint/v3/contenttype/forms"/>
  </ds:schemaRefs>
</ds:datastoreItem>
</file>

<file path=customXml/itemProps3.xml><?xml version="1.0" encoding="utf-8"?>
<ds:datastoreItem xmlns:ds="http://schemas.openxmlformats.org/officeDocument/2006/customXml" ds:itemID="{EA48E903-7F95-4230-B35C-7481F2B3B702}">
  <ds:schemaRefs>
    <ds:schemaRef ds:uri="602c9be8-9c56-4b74-b58a-e2d49ca8692a"/>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688dedeb-1606-4a4e-9e2f-af566c77cd95"/>
    <ds:schemaRef ds:uri="d851d597-2cec-4fe4-bf5b-a4f261f9156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SM-template-20140529.potx</Template>
  <TotalTime>1946</TotalTime>
  <Words>294</Words>
  <Application>Microsoft Macintosh PowerPoint</Application>
  <PresentationFormat>On-screen Show (16:9)</PresentationFormat>
  <Paragraphs>26</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Century Gothic</vt:lpstr>
      <vt:lpstr>SM-template-20140529</vt:lpstr>
      <vt:lpstr>Data slides</vt:lpstr>
      <vt:lpstr>Response Summary</vt:lpstr>
      <vt:lpstr>Analytical Mechanics Associates (AMA)</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Robin M. Kovach</cp:lastModifiedBy>
  <cp:revision>89</cp:revision>
  <dcterms:created xsi:type="dcterms:W3CDTF">2014-01-30T23:18:11Z</dcterms:created>
  <dcterms:modified xsi:type="dcterms:W3CDTF">2025-08-13T14:08:10Z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0x0101006D5FF5BF5CB59D4280E0C718C8D3B827</vt:lpwstr>
  </property>
  <property fmtid="{D5CDD505-2E9C-101B-9397-08002B2CF9AE}" pid="3" name="MediaServiceImageTags">
    <vt:lpwstr/>
  </property>
</Properties>
</file>