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</p:sldMasterIdLst>
  <p:notesMasterIdLst>
    <p:notesMasterId r:id="rId8"/>
  </p:notesMasterIdLst>
  <p:handoutMasterIdLst>
    <p:handoutMasterId r:id="rId9"/>
  </p:handoutMasterIdLst>
  <p:sldIdLst>
    <p:sldId id="28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CEDF8"/>
    <a:srgbClr val="E7F3FF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3" autoAdjust="0"/>
    <p:restoredTop sz="88536" autoAdjust="0"/>
  </p:normalViewPr>
  <p:slideViewPr>
    <p:cSldViewPr snapToGrid="0" snapToObjects="1">
      <p:cViewPr varScale="1">
        <p:scale>
          <a:sx n="179" d="100"/>
          <a:sy n="179" d="100"/>
        </p:scale>
        <p:origin x="784" y="184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04035"/>
              </p:ext>
            </p:extLst>
          </p:nvPr>
        </p:nvGraphicFramePr>
        <p:xfrm>
          <a:off x="50423" y="504301"/>
          <a:ext cx="9028866" cy="426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4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~450 employees; $85M/year revenue; SB 54715 &amp; 517311; HQ – Bethesda, MD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Founded in 1991 to provide support for: science, engineering, data analysis, IT, software applications, and education &amp; public outreach</a:t>
                      </a:r>
                      <a:r>
                        <a:rPr lang="en-US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0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b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600 -­‐ Sciences and Exploration Directorate; 400 -­‐ Flight Project Directorate; 500 – Engineering Technology Directorate; and 700 -- </a:t>
                      </a:r>
                      <a:r>
                        <a:rPr lang="en-US" sz="1000" b="0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Technology and Communications Directorate</a:t>
                      </a:r>
                      <a:endParaRPr lang="en-US" sz="1000" b="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5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 and 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u="sng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SESDA V</a:t>
                      </a:r>
                      <a:r>
                        <a:rPr lang="en-US" sz="10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000" b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Science Support </a:t>
                      </a:r>
                      <a:r>
                        <a:rPr lang="en-US" sz="10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missions spanning Planetary, Astrophysics, </a:t>
                      </a:r>
                      <a:r>
                        <a:rPr lang="en-US" sz="1000" kern="1200" dirty="0" err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Heliophysics</a:t>
                      </a:r>
                      <a:r>
                        <a:rPr lang="en-US" sz="10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and Earth sciences. Scientific lifecycle support including proposal support, instrument design and fabrication, instrument operations, retrieval algorithm development</a:t>
                      </a:r>
                      <a:r>
                        <a:rPr lang="en-US" sz="1000" b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data center &amp; analytics, web &amp; scientific app development, and comprehensive IT Services.</a:t>
                      </a:r>
                      <a:endParaRPr lang="en-US" sz="1000" b="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u="sng" strike="noStrike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ESES IV</a:t>
                      </a:r>
                      <a:r>
                        <a:rPr lang="en-US" sz="1000" strike="noStrike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000" b="0" i="0" strike="noStrike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000" b="0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 range of electrical systems engineering support services for the design, development, fabrication, testing, and operations of spaceflight, airborne, and ground system hardware.</a:t>
                      </a:r>
                      <a:endParaRPr lang="en-US" sz="1000" strike="noStrike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12564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trike="noStrike" kern="12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 and Mission Assurance Services (SMAS)</a:t>
                      </a:r>
                      <a:r>
                        <a:rPr lang="en-US" sz="1000" strike="noStrike" kern="12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000" b="0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independent surveillance, audits, and assessments to ensure the safety and success of NASA missions. </a:t>
                      </a:r>
                      <a:endParaRPr lang="en-US" sz="1000" strike="noStrike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992406"/>
                  </a:ext>
                </a:extLst>
              </a:tr>
              <a:tr h="19998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5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i="0" kern="1200" dirty="0" err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LaRC</a:t>
                      </a:r>
                      <a:r>
                        <a:rPr lang="en-US" sz="1000" b="1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000" b="0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Research, Engineering, and Science Services (</a:t>
                      </a:r>
                      <a:r>
                        <a:rPr lang="en-US" sz="1000" b="1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RSES</a:t>
                      </a:r>
                      <a:r>
                        <a:rPr lang="en-US" sz="1000" b="0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000" kern="12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Systems design, engineering, modeling, &amp; science research and analysis</a:t>
                      </a:r>
                      <a:r>
                        <a:rPr lang="en-US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20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SSC</a:t>
                      </a:r>
                      <a:r>
                        <a:rPr lang="en-US" sz="1000" b="0" u="none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NASA End-User</a:t>
                      </a:r>
                      <a:r>
                        <a:rPr lang="en-US" sz="1000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 and Technologies (</a:t>
                      </a:r>
                      <a:r>
                        <a:rPr lang="en-US" sz="1000" b="1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</a:t>
                      </a:r>
                      <a:r>
                        <a:rPr lang="en-US" sz="1000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strike="noStrike" kern="12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End-user computing &amp; technical support; data center asset management; training; computer operations &amp; maintenance</a:t>
                      </a:r>
                      <a:r>
                        <a:rPr lang="en-US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(focus GSFC, </a:t>
                      </a:r>
                      <a:r>
                        <a:rPr lang="en-US" sz="1000" strike="noStrike" dirty="0" err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LaRC</a:t>
                      </a:r>
                      <a:r>
                        <a:rPr lang="en-US" sz="1000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&amp; HQ)</a:t>
                      </a:r>
                      <a:endParaRPr lang="en-US" sz="1000" strike="noStrike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32637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trike="noStrike" kern="12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JSC</a:t>
                      </a:r>
                      <a:r>
                        <a:rPr lang="en-US" sz="1000" strike="noStrike" kern="12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000" b="0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Advanced Enterprise Global Information Technology Solutions (</a:t>
                      </a:r>
                      <a:r>
                        <a:rPr lang="en-US" sz="1000" b="1" strike="noStrike" kern="12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AEGIS</a:t>
                      </a:r>
                      <a:r>
                        <a:rPr lang="en-US" sz="1000" strike="noStrike" kern="12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Communications infrastructure of wide-area and center local-area networks, cybersecurity, collaboration tools, emergency and early warning systems </a:t>
                      </a:r>
                      <a:r>
                        <a:rPr lang="en-US" sz="1000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(focus GSFC &amp; IV&amp;V)</a:t>
                      </a:r>
                      <a:endParaRPr lang="en-US" sz="1000" strike="noStrike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6597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MSFC</a:t>
                      </a:r>
                      <a:r>
                        <a:rPr lang="en-US" sz="1000" b="0" i="0" u="none" strike="noStrike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Consolidated Program Support Services (</a:t>
                      </a:r>
                      <a:r>
                        <a:rPr lang="en-US" sz="1000" b="1" i="0" u="none" strike="noStrike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CPSS PP&amp;C</a:t>
                      </a:r>
                      <a:r>
                        <a:rPr lang="en-US" sz="1000" b="0" i="0" u="none" strike="noStrike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000" strike="noStrike" kern="12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independent surveillance, audits, and assessments to programs/projects</a:t>
                      </a:r>
                      <a:endParaRPr lang="en-US" sz="1000" strike="noStrike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16646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67" y="154029"/>
            <a:ext cx="3872073" cy="39127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003366"/>
                </a:solidFill>
              </a:rPr>
              <a:t>ADNET Systems,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7675" y="16883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>
                <a:solidFill>
                  <a:srgbClr val="003366"/>
                </a:solidFill>
                <a:latin typeface="Century Gothic" panose="020B0502020202020204" pitchFamily="34" charset="0"/>
              </a:rPr>
              <a:t>8/08/2025</a:t>
            </a:r>
            <a:endParaRPr lang="en-US" sz="1100" dirty="0">
              <a:solidFill>
                <a:srgbClr val="0033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 1">
            <a:extLst>
              <a:ext uri="{FF2B5EF4-FFF2-40B4-BE49-F238E27FC236}">
                <a16:creationId xmlns:a16="http://schemas.microsoft.com/office/drawing/2014/main" id="{62618CFB-0170-8DC4-302B-CB0CD629AF6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6233" y="35171"/>
            <a:ext cx="2084143" cy="4977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5" ma:contentTypeDescription="Create a new document." ma:contentTypeScope="" ma:versionID="06fd65cf8df81b1ad190d74812077543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e039144716e04301170b9cf3a7831c16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48E903-7F95-4230-B35C-7481F2B3B702}">
  <ds:schemaRefs>
    <ds:schemaRef ds:uri="http://schemas.microsoft.com/office/2006/metadata/properties"/>
    <ds:schemaRef ds:uri="http://schemas.microsoft.com/office/infopath/2007/PartnerControls"/>
    <ds:schemaRef ds:uri="688dedeb-1606-4a4e-9e2f-af566c77cd95"/>
    <ds:schemaRef ds:uri="d851d597-2cec-4fe4-bf5b-a4f261f9156d"/>
  </ds:schemaRefs>
</ds:datastoreItem>
</file>

<file path=customXml/itemProps3.xml><?xml version="1.0" encoding="utf-8"?>
<ds:datastoreItem xmlns:ds="http://schemas.openxmlformats.org/officeDocument/2006/customXml" ds:itemID="{F3097B0B-5591-44E6-B056-E7C7A5793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c9be8-9c56-4b74-b58a-e2d49ca8692a"/>
    <ds:schemaRef ds:uri="d851d597-2cec-4fe4-bf5b-a4f261f9156d"/>
    <ds:schemaRef ds:uri="688dedeb-1606-4a4e-9e2f-af566c77c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3702</TotalTime>
  <Words>333</Words>
  <Application>Microsoft Macintosh PowerPoint</Application>
  <PresentationFormat>On-screen Show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ADNET Systems, Inc.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Jerome Bennett</cp:lastModifiedBy>
  <cp:revision>102</cp:revision>
  <dcterms:created xsi:type="dcterms:W3CDTF">2014-01-30T23:18:11Z</dcterms:created>
  <dcterms:modified xsi:type="dcterms:W3CDTF">2025-08-08T22:38:23Z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  <property fmtid="{D5CDD505-2E9C-101B-9397-08002B2CF9AE}" pid="3" name="MediaServiceImageTags">
    <vt:lpwstr/>
  </property>
</Properties>
</file>