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5"/>
  </p:notesMasterIdLst>
  <p:handoutMasterIdLst>
    <p:handoutMasterId r:id="rId6"/>
  </p:handoutMasterIdLst>
  <p:sldIdLst>
    <p:sldId id="287" r:id="rId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ir Chettri" initials="SC" lastIdx="5" clrIdx="0">
    <p:extLst>
      <p:ext uri="{19B8F6BF-5375-455C-9EA6-DF929625EA0E}">
        <p15:presenceInfo xmlns:p15="http://schemas.microsoft.com/office/powerpoint/2012/main" userId="S::schettri@gst.com::d6f7639a-a317-4754-814e-3e14f95938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E7F3FF"/>
    <a:srgbClr val="ECEDF8"/>
    <a:srgbClr val="DBE5F1"/>
    <a:srgbClr val="939393"/>
    <a:srgbClr val="D2DBFE"/>
    <a:srgbClr val="B8C0FA"/>
    <a:srgbClr val="A9BD38"/>
    <a:srgbClr val="F0F0F0"/>
    <a:srgbClr val="CED4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87" autoAdjust="0"/>
    <p:restoredTop sz="88536" autoAdjust="0"/>
  </p:normalViewPr>
  <p:slideViewPr>
    <p:cSldViewPr snapToGrid="0" snapToObjects="1">
      <p:cViewPr varScale="1">
        <p:scale>
          <a:sx n="84" d="100"/>
          <a:sy n="84" d="100"/>
        </p:scale>
        <p:origin x="1040" y="48"/>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pPr/>
              <a:t>6/11/2021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pPr/>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pPr/>
              <a:t>6/11/2021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pPr/>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grpSp>
        <p:nvGrpSpPr>
          <p:cNvPr id="18" name="Group 17"/>
          <p:cNvGrpSpPr/>
          <p:nvPr userDrawn="1"/>
        </p:nvGrpSpPr>
        <p:grpSpPr>
          <a:xfrm>
            <a:off x="0" y="4843651"/>
            <a:ext cx="9144000" cy="299849"/>
            <a:chOff x="0" y="4843651"/>
            <a:chExt cx="9144000" cy="299849"/>
          </a:xfrm>
        </p:grpSpPr>
        <p:sp>
          <p:nvSpPr>
            <p:cNvPr id="5" name="Rectangle 4"/>
            <p:cNvSpPr/>
            <p:nvPr userDrawn="1"/>
          </p:nvSpPr>
          <p:spPr>
            <a:xfrm>
              <a:off x="0" y="4843651"/>
              <a:ext cx="9144000" cy="299849"/>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GCA   </a:t>
              </a:r>
              <a:r>
                <a:rPr lang="en-US" dirty="0">
                  <a:solidFill>
                    <a:schemeClr val="bg1"/>
                  </a:solidFill>
                  <a:latin typeface="Century Gothic" panose="020B0502020202020204" pitchFamily="34" charset="0"/>
                </a:rPr>
                <a:t> </a:t>
              </a:r>
              <a:r>
                <a:rPr lang="en-US" sz="1600" dirty="0">
                  <a:solidFill>
                    <a:schemeClr val="bg1">
                      <a:lumMod val="85000"/>
                    </a:schemeClr>
                  </a:solidFill>
                  <a:latin typeface="Century Gothic" panose="020B0502020202020204" pitchFamily="34" charset="0"/>
                </a:rPr>
                <a:t>Goddard Contractors Association</a:t>
              </a:r>
              <a:endParaRPr lang="en-US" dirty="0">
                <a:solidFill>
                  <a:schemeClr val="bg1">
                    <a:lumMod val="85000"/>
                  </a:schemeClr>
                </a:solidFill>
                <a:latin typeface="Century Gothic" panose="020B0502020202020204" pitchFamily="34" charset="0"/>
              </a:endParaRPr>
            </a:p>
          </p:txBody>
        </p:sp>
        <p:grpSp>
          <p:nvGrpSpPr>
            <p:cNvPr id="9" name="Group 8"/>
            <p:cNvGrpSpPr/>
            <p:nvPr userDrawn="1"/>
          </p:nvGrpSpPr>
          <p:grpSpPr>
            <a:xfrm>
              <a:off x="6889898" y="4956618"/>
              <a:ext cx="106438" cy="106902"/>
              <a:chOff x="3200400" y="609600"/>
              <a:chExt cx="266700" cy="307975"/>
            </a:xfrm>
            <a:solidFill>
              <a:schemeClr val="tx1">
                <a:lumMod val="20000"/>
                <a:lumOff val="80000"/>
              </a:schemeClr>
            </a:solidFill>
          </p:grpSpPr>
          <p:sp>
            <p:nvSpPr>
              <p:cNvPr id="2" name="Flowchart: Connector 1"/>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lowchart: Connector 6"/>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lowchart: Connector 7"/>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userDrawn="1"/>
          </p:nvGrpSpPr>
          <p:grpSpPr>
            <a:xfrm>
              <a:off x="7244325" y="4956618"/>
              <a:ext cx="106438" cy="106902"/>
              <a:chOff x="3200400" y="609600"/>
              <a:chExt cx="266700" cy="307975"/>
            </a:xfrm>
            <a:solidFill>
              <a:schemeClr val="tx1">
                <a:lumMod val="20000"/>
                <a:lumOff val="80000"/>
              </a:schemeClr>
            </a:solidFill>
          </p:grpSpPr>
          <p:sp>
            <p:nvSpPr>
              <p:cNvPr id="11" name="Flowchart: Connector 10"/>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lowchart: Connector 11"/>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lowchart: Connector 12"/>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7067112" y="4956618"/>
              <a:ext cx="106438" cy="106902"/>
              <a:chOff x="3200400" y="609600"/>
              <a:chExt cx="266700" cy="307975"/>
            </a:xfrm>
            <a:solidFill>
              <a:srgbClr val="D2DBFE"/>
            </a:solidFill>
          </p:grpSpPr>
          <p:sp>
            <p:nvSpPr>
              <p:cNvPr id="15" name="Flowchart: Connector 14"/>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lowchart: Connector 15"/>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lowchart: Connector 16"/>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54647"/>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57915"/>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17" name="Rectangle 16"/>
          <p:cNvSpPr/>
          <p:nvPr userDrawn="1"/>
        </p:nvSpPr>
        <p:spPr>
          <a:xfrm>
            <a:off x="0" y="4843651"/>
            <a:ext cx="9144000" cy="299849"/>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GCA   </a:t>
            </a:r>
            <a:r>
              <a:rPr lang="en-US" dirty="0">
                <a:solidFill>
                  <a:schemeClr val="bg1"/>
                </a:solidFill>
                <a:latin typeface="Century Gothic" panose="020B0502020202020204" pitchFamily="34" charset="0"/>
              </a:rPr>
              <a:t> </a:t>
            </a:r>
            <a:r>
              <a:rPr lang="en-US" sz="1600" dirty="0">
                <a:solidFill>
                  <a:schemeClr val="bg1">
                    <a:lumMod val="85000"/>
                  </a:schemeClr>
                </a:solidFill>
                <a:latin typeface="Century Gothic" panose="020B0502020202020204" pitchFamily="34" charset="0"/>
              </a:rPr>
              <a:t>Goddard Contractors Association</a:t>
            </a:r>
            <a:endParaRPr lang="en-US" dirty="0">
              <a:solidFill>
                <a:schemeClr val="bg1">
                  <a:lumMod val="85000"/>
                </a:schemeClr>
              </a:solidFill>
              <a:latin typeface="Century Gothic" panose="020B0502020202020204" pitchFamily="34" charset="0"/>
            </a:endParaRPr>
          </a:p>
        </p:txBody>
      </p:sp>
      <p:grpSp>
        <p:nvGrpSpPr>
          <p:cNvPr id="18" name="Group 17"/>
          <p:cNvGrpSpPr/>
          <p:nvPr userDrawn="1"/>
        </p:nvGrpSpPr>
        <p:grpSpPr>
          <a:xfrm>
            <a:off x="6889898" y="4956618"/>
            <a:ext cx="106438" cy="106902"/>
            <a:chOff x="3200400" y="609600"/>
            <a:chExt cx="266700" cy="307975"/>
          </a:xfrm>
          <a:solidFill>
            <a:schemeClr val="tx1">
              <a:lumMod val="20000"/>
              <a:lumOff val="80000"/>
            </a:schemeClr>
          </a:solidFill>
        </p:grpSpPr>
        <p:sp>
          <p:nvSpPr>
            <p:cNvPr id="27" name="Flowchart: Connector 26"/>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lowchart: Connector 27"/>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lowchart: Connector 28"/>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a:off x="7244325" y="4956618"/>
            <a:ext cx="106438" cy="106902"/>
            <a:chOff x="3200400" y="609600"/>
            <a:chExt cx="266700" cy="307975"/>
          </a:xfrm>
          <a:solidFill>
            <a:schemeClr val="tx1">
              <a:lumMod val="20000"/>
              <a:lumOff val="80000"/>
            </a:schemeClr>
          </a:solidFill>
        </p:grpSpPr>
        <p:sp>
          <p:nvSpPr>
            <p:cNvPr id="24" name="Flowchart: Connector 23"/>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lowchart: Connector 24"/>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lowchart: Connector 25"/>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userDrawn="1"/>
        </p:nvGrpSpPr>
        <p:grpSpPr>
          <a:xfrm>
            <a:off x="7067112" y="4956618"/>
            <a:ext cx="106438" cy="106902"/>
            <a:chOff x="3200400" y="609600"/>
            <a:chExt cx="266700" cy="307975"/>
          </a:xfrm>
          <a:solidFill>
            <a:srgbClr val="D2DBFE"/>
          </a:solidFill>
        </p:grpSpPr>
        <p:sp>
          <p:nvSpPr>
            <p:cNvPr id="21" name="Flowchart: Connector 20"/>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lowchart: Connector 21"/>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lowchart: Connector 22"/>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Rectangle 30"/>
          <p:cNvSpPr/>
          <p:nvPr userDrawn="1"/>
        </p:nvSpPr>
        <p:spPr>
          <a:xfrm>
            <a:off x="0" y="2423"/>
            <a:ext cx="4572000" cy="299849"/>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b="1" dirty="0">
                <a:solidFill>
                  <a:schemeClr val="bg1">
                    <a:lumMod val="95000"/>
                  </a:schemeClr>
                </a:solidFill>
                <a:latin typeface="Century Gothic" panose="020B0502020202020204" pitchFamily="34" charset="0"/>
              </a:rPr>
              <a:t>Member Company Spotlight</a:t>
            </a:r>
            <a:endParaRPr lang="en-US" dirty="0">
              <a:solidFill>
                <a:schemeClr val="bg1">
                  <a:lumMod val="95000"/>
                </a:schemeClr>
              </a:solidFill>
              <a:latin typeface="Century Gothic" panose="020B0502020202020204" pitchFamily="34" charset="0"/>
            </a:endParaRPr>
          </a:p>
        </p:txBody>
      </p:sp>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grpSp>
        <p:nvGrpSpPr>
          <p:cNvPr id="13" name="Group 12"/>
          <p:cNvGrpSpPr/>
          <p:nvPr userDrawn="1"/>
        </p:nvGrpSpPr>
        <p:grpSpPr>
          <a:xfrm>
            <a:off x="0" y="4843651"/>
            <a:ext cx="9144000" cy="299849"/>
            <a:chOff x="0" y="4843651"/>
            <a:chExt cx="9144000" cy="299849"/>
          </a:xfrm>
        </p:grpSpPr>
        <p:sp>
          <p:nvSpPr>
            <p:cNvPr id="14" name="Rectangle 13"/>
            <p:cNvSpPr/>
            <p:nvPr userDrawn="1"/>
          </p:nvSpPr>
          <p:spPr>
            <a:xfrm>
              <a:off x="0" y="4843651"/>
              <a:ext cx="9144000" cy="299849"/>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GCA   </a:t>
              </a:r>
              <a:r>
                <a:rPr lang="en-US" dirty="0">
                  <a:solidFill>
                    <a:schemeClr val="bg1"/>
                  </a:solidFill>
                  <a:latin typeface="Century Gothic" panose="020B0502020202020204" pitchFamily="34" charset="0"/>
                </a:rPr>
                <a:t> </a:t>
              </a:r>
              <a:r>
                <a:rPr lang="en-US" sz="1600" dirty="0">
                  <a:solidFill>
                    <a:schemeClr val="bg1">
                      <a:lumMod val="85000"/>
                    </a:schemeClr>
                  </a:solidFill>
                  <a:latin typeface="Century Gothic" panose="020B0502020202020204" pitchFamily="34" charset="0"/>
                </a:rPr>
                <a:t>Goddard Contractors Association</a:t>
              </a:r>
              <a:endParaRPr lang="en-US" dirty="0">
                <a:solidFill>
                  <a:schemeClr val="bg1">
                    <a:lumMod val="85000"/>
                  </a:schemeClr>
                </a:solidFill>
                <a:latin typeface="Century Gothic" panose="020B0502020202020204" pitchFamily="34" charset="0"/>
              </a:endParaRPr>
            </a:p>
          </p:txBody>
        </p:sp>
        <p:grpSp>
          <p:nvGrpSpPr>
            <p:cNvPr id="15" name="Group 14"/>
            <p:cNvGrpSpPr/>
            <p:nvPr userDrawn="1"/>
          </p:nvGrpSpPr>
          <p:grpSpPr>
            <a:xfrm>
              <a:off x="6889898" y="4956618"/>
              <a:ext cx="106438" cy="106902"/>
              <a:chOff x="3200400" y="609600"/>
              <a:chExt cx="266700" cy="307975"/>
            </a:xfrm>
            <a:solidFill>
              <a:schemeClr val="tx1">
                <a:lumMod val="20000"/>
                <a:lumOff val="80000"/>
              </a:schemeClr>
            </a:solidFill>
          </p:grpSpPr>
          <p:sp>
            <p:nvSpPr>
              <p:cNvPr id="24" name="Flowchart: Connector 23"/>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lowchart: Connector 24"/>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lowchart: Connector 25"/>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userDrawn="1"/>
          </p:nvGrpSpPr>
          <p:grpSpPr>
            <a:xfrm>
              <a:off x="7244325" y="4956618"/>
              <a:ext cx="106438" cy="106902"/>
              <a:chOff x="3200400" y="609600"/>
              <a:chExt cx="266700" cy="307975"/>
            </a:xfrm>
            <a:solidFill>
              <a:schemeClr val="tx1">
                <a:lumMod val="20000"/>
                <a:lumOff val="80000"/>
              </a:schemeClr>
            </a:solidFill>
          </p:grpSpPr>
          <p:sp>
            <p:nvSpPr>
              <p:cNvPr id="21" name="Flowchart: Connector 20"/>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lowchart: Connector 21"/>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lowchart: Connector 22"/>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userDrawn="1"/>
          </p:nvGrpSpPr>
          <p:grpSpPr>
            <a:xfrm>
              <a:off x="7067112" y="4956618"/>
              <a:ext cx="106438" cy="106902"/>
              <a:chOff x="3200400" y="609600"/>
              <a:chExt cx="266700" cy="307975"/>
            </a:xfrm>
            <a:solidFill>
              <a:srgbClr val="D2DBFE"/>
            </a:solidFill>
          </p:grpSpPr>
          <p:sp>
            <p:nvSpPr>
              <p:cNvPr id="18" name="Flowchart: Connector 17"/>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lowchart: Connector 18"/>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lowchart: Connector 19"/>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87441630"/>
              </p:ext>
            </p:extLst>
          </p:nvPr>
        </p:nvGraphicFramePr>
        <p:xfrm>
          <a:off x="115134" y="769886"/>
          <a:ext cx="8816215" cy="4023360"/>
        </p:xfrm>
        <a:graphic>
          <a:graphicData uri="http://schemas.openxmlformats.org/drawingml/2006/table">
            <a:tbl>
              <a:tblPr firstRow="1" bandRow="1">
                <a:tableStyleId>{5C22544A-7EE6-4342-B048-85BDC9FD1C3A}</a:tableStyleId>
              </a:tblPr>
              <a:tblGrid>
                <a:gridCol w="1507926">
                  <a:extLst>
                    <a:ext uri="{9D8B030D-6E8A-4147-A177-3AD203B41FA5}">
                      <a16:colId xmlns:a16="http://schemas.microsoft.com/office/drawing/2014/main" val="20000"/>
                    </a:ext>
                  </a:extLst>
                </a:gridCol>
                <a:gridCol w="152400">
                  <a:extLst>
                    <a:ext uri="{9D8B030D-6E8A-4147-A177-3AD203B41FA5}">
                      <a16:colId xmlns:a16="http://schemas.microsoft.com/office/drawing/2014/main" val="3571057384"/>
                    </a:ext>
                  </a:extLst>
                </a:gridCol>
                <a:gridCol w="1737360">
                  <a:extLst>
                    <a:ext uri="{9D8B030D-6E8A-4147-A177-3AD203B41FA5}">
                      <a16:colId xmlns:a16="http://schemas.microsoft.com/office/drawing/2014/main" val="2075563070"/>
                    </a:ext>
                  </a:extLst>
                </a:gridCol>
                <a:gridCol w="5418529">
                  <a:extLst>
                    <a:ext uri="{9D8B030D-6E8A-4147-A177-3AD203B41FA5}">
                      <a16:colId xmlns:a16="http://schemas.microsoft.com/office/drawing/2014/main" val="20001"/>
                    </a:ext>
                  </a:extLst>
                </a:gridCol>
              </a:tblGrid>
              <a:tr h="0">
                <a:tc>
                  <a:txBody>
                    <a:bodyPr/>
                    <a:lstStyle/>
                    <a:p>
                      <a:pPr algn="l"/>
                      <a:r>
                        <a:rPr lang="en-US" sz="1400" dirty="0">
                          <a:solidFill>
                            <a:srgbClr val="003366"/>
                          </a:solidFill>
                          <a:latin typeface="Arial" pitchFamily="34" charset="0"/>
                          <a:cs typeface="Arial" pitchFamily="34" charset="0"/>
                        </a:rPr>
                        <a:t>Size Standard</a:t>
                      </a:r>
                    </a:p>
                  </a:txBody>
                  <a:tcPr>
                    <a:lnL w="12700" cmpd="sng">
                      <a:noFill/>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r>
                        <a:rPr lang="en-US" sz="1400" b="0" baseline="0" dirty="0">
                          <a:solidFill>
                            <a:srgbClr val="003366"/>
                          </a:solidFill>
                        </a:rPr>
                        <a:t>$35 mil. revenue/185 employees, Small Business under NAICS – 541715, HQ in Greenbelt, MD</a:t>
                      </a:r>
                      <a:endParaRPr lang="en-US" sz="1400" b="0" dirty="0">
                        <a:solidFill>
                          <a:srgbClr val="003366"/>
                        </a:solidFill>
                      </a:endParaRPr>
                    </a:p>
                  </a:txBody>
                  <a:tcPr>
                    <a:lnL w="12700" cap="flat" cmpd="sng" algn="ctr">
                      <a:solidFill>
                        <a:schemeClr val="bg1"/>
                      </a:solidFill>
                      <a:prstDash val="solid"/>
                      <a:round/>
                      <a:headEnd type="none" w="med" len="med"/>
                      <a:tailEnd type="none" w="med" len="med"/>
                    </a:lnL>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r>
                        <a:rPr lang="en-US" sz="1400" b="0" dirty="0">
                          <a:solidFill>
                            <a:srgbClr val="003366"/>
                          </a:solidFill>
                        </a:rPr>
                        <a:t>[Enter</a:t>
                      </a:r>
                      <a:r>
                        <a:rPr lang="en-US" sz="1400" b="0" baseline="0" dirty="0">
                          <a:solidFill>
                            <a:srgbClr val="003366"/>
                          </a:solidFill>
                        </a:rPr>
                        <a:t> size ($s, # of employees), SB Designation, HQ location, </a:t>
                      </a:r>
                      <a:r>
                        <a:rPr lang="en-US" sz="1400" b="0" baseline="0" dirty="0" err="1">
                          <a:solidFill>
                            <a:srgbClr val="003366"/>
                          </a:solidFill>
                        </a:rPr>
                        <a:t>etc</a:t>
                      </a:r>
                      <a:r>
                        <a:rPr lang="en-US" sz="1400" b="0" baseline="0" dirty="0">
                          <a:solidFill>
                            <a:srgbClr val="003366"/>
                          </a:solidFill>
                        </a:rPr>
                        <a:t>]</a:t>
                      </a:r>
                      <a:endParaRPr lang="en-US" sz="1400" b="0" dirty="0">
                        <a:solidFill>
                          <a:srgbClr val="003366"/>
                        </a:solidFill>
                      </a:endParaRPr>
                    </a:p>
                  </a:txBody>
                  <a:tcPr>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71214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b="1" kern="1200" dirty="0">
                          <a:solidFill>
                            <a:srgbClr val="003366"/>
                          </a:solidFill>
                          <a:latin typeface="Arial" pitchFamily="34" charset="0"/>
                          <a:ea typeface="+mn-ea"/>
                          <a:cs typeface="Arial" pitchFamily="34" charset="0"/>
                        </a:rPr>
                        <a:t>Corporate Description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gridSpan="3">
                  <a:txBody>
                    <a:bodyPr/>
                    <a:lstStyle/>
                    <a:p>
                      <a:r>
                        <a:rPr lang="en-US" sz="1400" dirty="0">
                          <a:solidFill>
                            <a:srgbClr val="003366"/>
                          </a:solidFill>
                        </a:rPr>
                        <a:t>GST has been a trusted small business partner with NASA for 30 years. We provide engineering, scientific, and communications support across several NASA organizations. Examples of our accomplishments include developing a variety of approaches to cloud based computing for science, distributing near real-time active fire data from MODIS and VIIRS, using a multifaceted story-telling approach involving advanced visualization software and display technologies, and providing end-to-end solicitation, peer review, and information system support service to support NASA’s ROSES grant solicitation and selection process.</a:t>
                      </a:r>
                      <a:endParaRPr lang="en-US" dirty="0"/>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r>
                        <a:rPr lang="en-US" sz="1400" dirty="0">
                          <a:solidFill>
                            <a:srgbClr val="003366"/>
                          </a:solidFill>
                        </a:rPr>
                        <a:t>GST has been a trusted small business partner with NASA for 30 years. We provide engineering, scientific, and communications support across several NASA organizations. Examples of our accomplishments include developing the </a:t>
                      </a:r>
                      <a:r>
                        <a:rPr lang="en-US" sz="1400" dirty="0" err="1">
                          <a:solidFill>
                            <a:srgbClr val="003366"/>
                          </a:solidFill>
                        </a:rPr>
                        <a:t>ABoVE</a:t>
                      </a:r>
                      <a:r>
                        <a:rPr lang="en-US" sz="1400" dirty="0">
                          <a:solidFill>
                            <a:srgbClr val="003366"/>
                          </a:solidFill>
                        </a:rPr>
                        <a:t> Science Cloud, distributing near real-time active fire data from MODIS and VIIRS, using a multifaceted story-telling approach using the </a:t>
                      </a:r>
                      <a:r>
                        <a:rPr lang="en-US" sz="1400" dirty="0" err="1">
                          <a:solidFill>
                            <a:srgbClr val="003366"/>
                          </a:solidFill>
                        </a:rPr>
                        <a:t>Hyperwall</a:t>
                      </a:r>
                      <a:r>
                        <a:rPr lang="en-US" sz="1400" dirty="0">
                          <a:solidFill>
                            <a:srgbClr val="003366"/>
                          </a:solidFill>
                        </a:rPr>
                        <a:t>, and providing end-to-end solicitation, peer review, and information system support service to support NASA’s ROSES grant solicitation and selection process.</a:t>
                      </a:r>
                      <a:endParaRPr lang="en-US" dirty="0"/>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b="1" kern="1200" dirty="0">
                          <a:solidFill>
                            <a:srgbClr val="003366"/>
                          </a:solidFill>
                          <a:latin typeface="Arial" pitchFamily="34" charset="0"/>
                          <a:ea typeface="+mn-ea"/>
                          <a:cs typeface="Arial" pitchFamily="34" charset="0"/>
                        </a:rPr>
                        <a:t>Organizations we support at</a:t>
                      </a:r>
                      <a:r>
                        <a:rPr lang="en-US" sz="1400" b="1" kern="1200" baseline="0" dirty="0">
                          <a:solidFill>
                            <a:srgbClr val="003366"/>
                          </a:solidFill>
                          <a:latin typeface="Arial" pitchFamily="34" charset="0"/>
                          <a:ea typeface="+mn-ea"/>
                          <a:cs typeface="Arial" pitchFamily="34" charset="0"/>
                        </a:rPr>
                        <a:t> </a:t>
                      </a:r>
                      <a:r>
                        <a:rPr lang="en-US" sz="1400" b="1" kern="1200" dirty="0">
                          <a:solidFill>
                            <a:srgbClr val="003366"/>
                          </a:solidFill>
                          <a:latin typeface="Arial" pitchFamily="34" charset="0"/>
                          <a:ea typeface="+mn-ea"/>
                          <a:cs typeface="Arial" pitchFamily="34" charset="0"/>
                        </a:rPr>
                        <a:t>Goddard</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400" b="1" kern="1200" dirty="0">
                        <a:solidFill>
                          <a:srgbClr val="003366"/>
                        </a:solidFill>
                        <a:latin typeface="Arial" pitchFamily="34" charset="0"/>
                        <a:ea typeface="+mn-ea"/>
                        <a:cs typeface="Arial" pitchFamily="34" charset="0"/>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400" b="1" kern="1200" dirty="0">
                        <a:solidFill>
                          <a:srgbClr val="003366"/>
                        </a:solidFill>
                        <a:latin typeface="Arial" pitchFamily="34" charset="0"/>
                        <a:ea typeface="+mn-ea"/>
                        <a:cs typeface="Arial" pitchFamily="34" charset="0"/>
                      </a:endParaRPr>
                    </a:p>
                  </a:txBody>
                  <a:tcPr>
                    <a:solidFill>
                      <a:schemeClr val="bg1">
                        <a:lumMod val="95000"/>
                      </a:schemeClr>
                    </a:solidFill>
                  </a:tcPr>
                </a:tc>
                <a:tc>
                  <a:txBody>
                    <a:bodyPr/>
                    <a:lstStyle/>
                    <a:p>
                      <a:r>
                        <a:rPr lang="en-US" sz="1400" dirty="0">
                          <a:solidFill>
                            <a:srgbClr val="003366"/>
                          </a:solidFill>
                        </a:rPr>
                        <a:t>Code 600, 500, and 400</a:t>
                      </a:r>
                      <a:endParaRPr lang="en-US" dirty="0"/>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gridSpan="2">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200" b="1" kern="1200" dirty="0">
                          <a:solidFill>
                            <a:srgbClr val="003366"/>
                          </a:solidFill>
                          <a:latin typeface="Arial" pitchFamily="34" charset="0"/>
                          <a:ea typeface="+mn-ea"/>
                          <a:cs typeface="Arial" pitchFamily="34" charset="0"/>
                        </a:rPr>
                        <a:t>Goddard Contracts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hMerge="1">
                  <a:txBody>
                    <a:bodyPr/>
                    <a:lstStyle/>
                    <a:p>
                      <a:r>
                        <a:rPr lang="en-US" sz="1200" b="1" kern="1200">
                          <a:solidFill>
                            <a:srgbClr val="003366"/>
                          </a:solidFill>
                          <a:latin typeface="Arial" pitchFamily="34" charset="0"/>
                          <a:ea typeface="+mn-ea"/>
                          <a:cs typeface="Arial" pitchFamily="34" charset="0"/>
                        </a:rPr>
                        <a:t>Capabilities</a:t>
                      </a:r>
                      <a:endParaRPr lang="en-US"/>
                    </a:p>
                  </a:txBody>
                  <a:tcPr>
                    <a:lnB w="28575" cap="flat" cmpd="sng" algn="ctr">
                      <a:solidFill>
                        <a:schemeClr val="bg1"/>
                      </a:solidFill>
                      <a:prstDash val="solid"/>
                      <a:round/>
                      <a:headEnd type="none" w="med" len="med"/>
                      <a:tailEnd type="none" w="med" len="med"/>
                    </a:lnB>
                    <a:solidFill>
                      <a:schemeClr val="bg1"/>
                    </a:solidFill>
                  </a:tcPr>
                </a:tc>
                <a:tc gridSpan="2">
                  <a:txBody>
                    <a:bodyPr/>
                    <a:lstStyle/>
                    <a:p>
                      <a:r>
                        <a:rPr lang="en-US" sz="1200" b="1" kern="1200" dirty="0">
                          <a:solidFill>
                            <a:srgbClr val="003366"/>
                          </a:solidFill>
                          <a:latin typeface="Arial" pitchFamily="34" charset="0"/>
                          <a:ea typeface="+mn-ea"/>
                          <a:cs typeface="Arial" pitchFamily="34" charset="0"/>
                        </a:rPr>
                        <a:t>Capabilities</a:t>
                      </a:r>
                      <a:endParaRPr lang="en-US" dirty="0"/>
                    </a:p>
                  </a:txBody>
                  <a:tcPr>
                    <a:lnB w="28575"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3"/>
                  </a:ext>
                </a:extLst>
              </a:tr>
              <a:tr h="0">
                <a:tc gridSpan="2">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rgbClr val="003366"/>
                          </a:solidFill>
                          <a:latin typeface="+mn-lt"/>
                          <a:ea typeface="+mn-ea"/>
                          <a:cs typeface="+mn-cs"/>
                        </a:rPr>
                        <a:t>HBG, ESES III, OMES II, GESTAR, SAMDA</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r>
                        <a:rPr lang="en-US" sz="1200">
                          <a:solidFill>
                            <a:srgbClr val="003366"/>
                          </a:solidFill>
                        </a:rPr>
                        <a:t>[Enter capabilities you</a:t>
                      </a:r>
                      <a:r>
                        <a:rPr lang="en-US" sz="1200" baseline="0">
                          <a:solidFill>
                            <a:srgbClr val="003366"/>
                          </a:solidFill>
                        </a:rPr>
                        <a:t> provide on the specific contract in left column]</a:t>
                      </a:r>
                      <a:endParaRPr lang="en-US"/>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gridSpan="2">
                  <a:txBody>
                    <a:bodyPr/>
                    <a:lstStyle/>
                    <a:p>
                      <a:r>
                        <a:rPr lang="en-US" sz="1200" kern="1200" dirty="0">
                          <a:solidFill>
                            <a:srgbClr val="003366"/>
                          </a:solidFill>
                          <a:latin typeface="+mn-lt"/>
                          <a:ea typeface="+mn-ea"/>
                          <a:cs typeface="+mn-cs"/>
                        </a:rPr>
                        <a:t>Subcontractor providing science and technology solutions including software and science engineering, outreach and communication efforts within SMD, SSO, and the Scientific Visualization Studio (SVS), and engineering geostationary and polar orbiting satellite processing systems for JPSS flight and ground. Led the development of the laser detector subsystem on multiple missions, i.e., on drones, ISS, and now for planetary science.</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4"/>
                  </a:ext>
                </a:extLst>
              </a:tr>
              <a:tr h="0">
                <a:tc gridSpan="2">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200" b="1" kern="1200" dirty="0">
                          <a:solidFill>
                            <a:srgbClr val="003366"/>
                          </a:solidFill>
                          <a:latin typeface="Arial" pitchFamily="34" charset="0"/>
                          <a:ea typeface="+mn-ea"/>
                          <a:cs typeface="Arial" pitchFamily="34" charset="0"/>
                        </a:rPr>
                        <a:t>Other NASA Center / HQ Contracts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r>
                        <a:rPr lang="en-US" sz="1200" b="1" kern="1200">
                          <a:solidFill>
                            <a:srgbClr val="003366"/>
                          </a:solidFill>
                          <a:latin typeface="Arial" pitchFamily="34" charset="0"/>
                          <a:ea typeface="+mn-ea"/>
                          <a:cs typeface="Arial" pitchFamily="34" charset="0"/>
                        </a:rPr>
                        <a:t>Capabilities</a:t>
                      </a:r>
                      <a:endParaRPr lang="en-US"/>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2">
                  <a:txBody>
                    <a:bodyPr/>
                    <a:lstStyle/>
                    <a:p>
                      <a:r>
                        <a:rPr lang="en-US" sz="1200" b="1" kern="1200" dirty="0">
                          <a:solidFill>
                            <a:srgbClr val="003366"/>
                          </a:solidFill>
                          <a:latin typeface="Arial" pitchFamily="34" charset="0"/>
                          <a:ea typeface="+mn-ea"/>
                          <a:cs typeface="Arial" pitchFamily="34" charset="0"/>
                        </a:rPr>
                        <a:t>Capabilities</a:t>
                      </a:r>
                      <a:endParaRPr lang="en-US" dirty="0"/>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7"/>
                  </a:ext>
                </a:extLst>
              </a:tr>
              <a:tr h="209782">
                <a:tc gridSpan="2">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rgbClr val="003366"/>
                          </a:solidFill>
                          <a:latin typeface="+mn-lt"/>
                          <a:ea typeface="+mn-ea"/>
                          <a:cs typeface="+mn-cs"/>
                        </a:rPr>
                        <a:t>HQ – NRESS II</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r>
                        <a:rPr lang="en-US" sz="1200" dirty="0">
                          <a:solidFill>
                            <a:srgbClr val="003366"/>
                          </a:solidFill>
                        </a:rPr>
                        <a:t>Subcontractor to Agile Decision Sciences, LLC providing systems and infrastructure to support research and education support services.</a:t>
                      </a:r>
                      <a:endParaRPr lang="en-US" dirty="0"/>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gridSpan="2">
                  <a:txBody>
                    <a:bodyPr/>
                    <a:lstStyle/>
                    <a:p>
                      <a:r>
                        <a:rPr lang="en-US" sz="1200" dirty="0">
                          <a:solidFill>
                            <a:srgbClr val="003366"/>
                          </a:solidFill>
                        </a:rPr>
                        <a:t>Subcontractor providing IT systems and infrastructure to support research and education support services.</a:t>
                      </a:r>
                      <a:endParaRPr lang="en-US" dirty="0"/>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3" name="Title 2"/>
          <p:cNvSpPr>
            <a:spLocks noGrp="1"/>
          </p:cNvSpPr>
          <p:nvPr>
            <p:ph type="title"/>
          </p:nvPr>
        </p:nvSpPr>
        <p:spPr>
          <a:xfrm>
            <a:off x="115136" y="354647"/>
            <a:ext cx="3872073" cy="391272"/>
          </a:xfrm>
        </p:spPr>
        <p:txBody>
          <a:bodyPr>
            <a:normAutofit fontScale="90000"/>
          </a:bodyPr>
          <a:lstStyle/>
          <a:p>
            <a:r>
              <a:rPr lang="en-US" dirty="0">
                <a:solidFill>
                  <a:srgbClr val="003366"/>
                </a:solidFill>
              </a:rPr>
              <a:t>Global Science &amp; Technology Inc.</a:t>
            </a:r>
          </a:p>
        </p:txBody>
      </p:sp>
      <p:sp>
        <p:nvSpPr>
          <p:cNvPr id="6" name="TextBox 5"/>
          <p:cNvSpPr txBox="1"/>
          <p:nvPr/>
        </p:nvSpPr>
        <p:spPr>
          <a:xfrm>
            <a:off x="8029537" y="-22216"/>
            <a:ext cx="1101584" cy="261610"/>
          </a:xfrm>
          <a:prstGeom prst="rect">
            <a:avLst/>
          </a:prstGeom>
          <a:noFill/>
        </p:spPr>
        <p:txBody>
          <a:bodyPr wrap="none" rtlCol="0">
            <a:spAutoFit/>
          </a:bodyPr>
          <a:lstStyle/>
          <a:p>
            <a:pPr algn="r"/>
            <a:r>
              <a:rPr lang="en-US" sz="1100" dirty="0">
                <a:solidFill>
                  <a:srgbClr val="003366"/>
                </a:solidFill>
                <a:latin typeface="Century Gothic" panose="020B0502020202020204" pitchFamily="34" charset="0"/>
              </a:rPr>
              <a:t>June 16, 2021</a:t>
            </a:r>
          </a:p>
        </p:txBody>
      </p:sp>
      <p:pic>
        <p:nvPicPr>
          <p:cNvPr id="7" name="Picture 6">
            <a:extLst>
              <a:ext uri="{FF2B5EF4-FFF2-40B4-BE49-F238E27FC236}">
                <a16:creationId xmlns:a16="http://schemas.microsoft.com/office/drawing/2014/main" id="{21DB3BB6-9281-4EAB-8A23-ABF123171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2580" y="76508"/>
            <a:ext cx="1882140" cy="643068"/>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2314</TotalTime>
  <Words>249</Words>
  <Application>Microsoft Office PowerPoint</Application>
  <PresentationFormat>On-screen Show (16:9)</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Arial</vt:lpstr>
      <vt:lpstr>Calibri</vt:lpstr>
      <vt:lpstr>Century Gothic</vt:lpstr>
      <vt:lpstr>SM-template-20140529</vt:lpstr>
      <vt:lpstr>Data slides</vt:lpstr>
      <vt:lpstr>Response Summary</vt:lpstr>
      <vt:lpstr>Global Science &amp; Technology Inc.</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Tim Pruss</cp:lastModifiedBy>
  <cp:revision>95</cp:revision>
  <dcterms:created xsi:type="dcterms:W3CDTF">2014-01-30T23:18:11Z</dcterms:created>
  <dcterms:modified xsi:type="dcterms:W3CDTF">2021-06-11T15:43:46Z</dcterms:modified>
</cp:coreProperties>
</file>