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338" y="0"/>
            <a:ext cx="3038475" cy="4667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1: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p1: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1: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2: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2: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2: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3: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3: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3: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4: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4: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4: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5: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5: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5: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6: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6: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6: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7: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2" name="Google Shape;172;p7: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7: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8: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p8: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8: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8" name="Shape 18"/>
        <p:cNvGrpSpPr/>
        <p:nvPr/>
      </p:nvGrpSpPr>
      <p:grpSpPr>
        <a:xfrm>
          <a:off x="0" y="0"/>
          <a:ext cx="0" cy="0"/>
          <a:chOff x="0" y="0"/>
          <a:chExt cx="0" cy="0"/>
        </a:xfrm>
      </p:grpSpPr>
      <p:sp>
        <p:nvSpPr>
          <p:cNvPr id="19" name="Google Shape;19;p2"/>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3" name="Google Shape;23;p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6" name="Google Shape;26;p2"/>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27" name="Google Shape;27;p2"/>
          <p:cNvPicPr preferRelativeResize="0"/>
          <p:nvPr/>
        </p:nvPicPr>
        <p:blipFill rotWithShape="1">
          <a:blip r:embed="rId2">
            <a:alphaModFix/>
          </a:blip>
          <a:srcRect b="0" l="0" r="0" t="0"/>
          <a:stretch/>
        </p:blipFill>
        <p:spPr>
          <a:xfrm>
            <a:off x="10374139" y="143241"/>
            <a:ext cx="1697305" cy="141979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9" name="Shape 89"/>
        <p:cNvGrpSpPr/>
        <p:nvPr/>
      </p:nvGrpSpPr>
      <p:grpSpPr>
        <a:xfrm>
          <a:off x="0" y="0"/>
          <a:ext cx="0" cy="0"/>
          <a:chOff x="0" y="0"/>
          <a:chExt cx="0" cy="0"/>
        </a:xfrm>
      </p:grpSpPr>
      <p:sp>
        <p:nvSpPr>
          <p:cNvPr id="90" name="Google Shape;90;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11"/>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2" name="Google Shape;92;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95" name="Shape 95"/>
        <p:cNvGrpSpPr/>
        <p:nvPr/>
      </p:nvGrpSpPr>
      <p:grpSpPr>
        <a:xfrm>
          <a:off x="0" y="0"/>
          <a:ext cx="0" cy="0"/>
          <a:chOff x="0" y="0"/>
          <a:chExt cx="0" cy="0"/>
        </a:xfrm>
      </p:grpSpPr>
      <p:sp>
        <p:nvSpPr>
          <p:cNvPr id="96" name="Google Shape;96;p12"/>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2"/>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2"/>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12"/>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00" name="Google Shape;100;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8" name="Shape 28"/>
        <p:cNvGrpSpPr/>
        <p:nvPr/>
      </p:nvGrpSpPr>
      <p:grpSpPr>
        <a:xfrm>
          <a:off x="0" y="0"/>
          <a:ext cx="0" cy="0"/>
          <a:chOff x="0" y="0"/>
          <a:chExt cx="0" cy="0"/>
        </a:xfrm>
      </p:grpSpPr>
      <p:sp>
        <p:nvSpPr>
          <p:cNvPr id="29" name="Google Shape;29;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31" name="Google Shape;31;p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34" name="Google Shape;34;p3"/>
          <p:cNvPicPr preferRelativeResize="0"/>
          <p:nvPr/>
        </p:nvPicPr>
        <p:blipFill rotWithShape="1">
          <a:blip r:embed="rId2">
            <a:alphaModFix/>
          </a:blip>
          <a:srcRect b="0" l="0" r="0" t="0"/>
          <a:stretch/>
        </p:blipFill>
        <p:spPr>
          <a:xfrm>
            <a:off x="10365065" y="178229"/>
            <a:ext cx="1694835" cy="142049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35" name="Shape 35"/>
        <p:cNvGrpSpPr/>
        <p:nvPr/>
      </p:nvGrpSpPr>
      <p:grpSpPr>
        <a:xfrm>
          <a:off x="0" y="0"/>
          <a:ext cx="0" cy="0"/>
          <a:chOff x="0" y="0"/>
          <a:chExt cx="0" cy="0"/>
        </a:xfrm>
      </p:grpSpPr>
      <p:sp>
        <p:nvSpPr>
          <p:cNvPr id="36" name="Google Shape;36;p4"/>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4"/>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4"/>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4"/>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40" name="Google Shape;40;p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43" name="Google Shape;43;p4"/>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4" name="Shape 44"/>
        <p:cNvGrpSpPr/>
        <p:nvPr/>
      </p:nvGrpSpPr>
      <p:grpSpPr>
        <a:xfrm>
          <a:off x="0" y="0"/>
          <a:ext cx="0" cy="0"/>
          <a:chOff x="0" y="0"/>
          <a:chExt cx="0" cy="0"/>
        </a:xfrm>
      </p:grpSpPr>
      <p:sp>
        <p:nvSpPr>
          <p:cNvPr id="45" name="Google Shape;45;p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5"/>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7" name="Google Shape;47;p5"/>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8" name="Google Shape;48;p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1" name="Shape 51"/>
        <p:cNvGrpSpPr/>
        <p:nvPr/>
      </p:nvGrpSpPr>
      <p:grpSpPr>
        <a:xfrm>
          <a:off x="0" y="0"/>
          <a:ext cx="0" cy="0"/>
          <a:chOff x="0" y="0"/>
          <a:chExt cx="0" cy="0"/>
        </a:xfrm>
      </p:grpSpPr>
      <p:sp>
        <p:nvSpPr>
          <p:cNvPr id="52" name="Google Shape;52;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6"/>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4" name="Google Shape;54;p6"/>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5" name="Google Shape;55;p6"/>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6" name="Google Shape;56;p6"/>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7" name="Google Shape;57;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sp>
        <p:nvSpPr>
          <p:cNvPr id="61" name="Google Shape;61;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65" name="Shape 65"/>
        <p:cNvGrpSpPr/>
        <p:nvPr/>
      </p:nvGrpSpPr>
      <p:grpSpPr>
        <a:xfrm>
          <a:off x="0" y="0"/>
          <a:ext cx="0" cy="0"/>
          <a:chOff x="0" y="0"/>
          <a:chExt cx="0" cy="0"/>
        </a:xfrm>
      </p:grpSpPr>
      <p:sp>
        <p:nvSpPr>
          <p:cNvPr id="66" name="Google Shape;66;p8"/>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8"/>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71" name="Shape 71"/>
        <p:cNvGrpSpPr/>
        <p:nvPr/>
      </p:nvGrpSpPr>
      <p:grpSpPr>
        <a:xfrm>
          <a:off x="0" y="0"/>
          <a:ext cx="0" cy="0"/>
          <a:chOff x="0" y="0"/>
          <a:chExt cx="0" cy="0"/>
        </a:xfrm>
      </p:grpSpPr>
      <p:sp>
        <p:nvSpPr>
          <p:cNvPr id="72" name="Google Shape;72;p9"/>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9"/>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9"/>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9"/>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6" name="Google Shape;76;p9"/>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7" name="Google Shape;77;p9"/>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9"/>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Calibri"/>
                <a:ea typeface="Calibri"/>
                <a:cs typeface="Calibri"/>
                <a:sym typeface="Calibri"/>
              </a:defRPr>
            </a:lvl1pPr>
            <a:lvl2pPr indent="0" lvl="1" marL="0" algn="r">
              <a:spcBef>
                <a:spcPts val="0"/>
              </a:spcBef>
              <a:buNone/>
              <a:defRPr sz="1050">
                <a:solidFill>
                  <a:schemeClr val="dk2"/>
                </a:solidFill>
                <a:latin typeface="Calibri"/>
                <a:ea typeface="Calibri"/>
                <a:cs typeface="Calibri"/>
                <a:sym typeface="Calibri"/>
              </a:defRPr>
            </a:lvl2pPr>
            <a:lvl3pPr indent="0" lvl="2" marL="0" algn="r">
              <a:spcBef>
                <a:spcPts val="0"/>
              </a:spcBef>
              <a:buNone/>
              <a:defRPr sz="1050">
                <a:solidFill>
                  <a:schemeClr val="dk2"/>
                </a:solidFill>
                <a:latin typeface="Calibri"/>
                <a:ea typeface="Calibri"/>
                <a:cs typeface="Calibri"/>
                <a:sym typeface="Calibri"/>
              </a:defRPr>
            </a:lvl3pPr>
            <a:lvl4pPr indent="0" lvl="3" marL="0" algn="r">
              <a:spcBef>
                <a:spcPts val="0"/>
              </a:spcBef>
              <a:buNone/>
              <a:defRPr sz="1050">
                <a:solidFill>
                  <a:schemeClr val="dk2"/>
                </a:solidFill>
                <a:latin typeface="Calibri"/>
                <a:ea typeface="Calibri"/>
                <a:cs typeface="Calibri"/>
                <a:sym typeface="Calibri"/>
              </a:defRPr>
            </a:lvl4pPr>
            <a:lvl5pPr indent="0" lvl="4" marL="0" algn="r">
              <a:spcBef>
                <a:spcPts val="0"/>
              </a:spcBef>
              <a:buNone/>
              <a:defRPr sz="1050">
                <a:solidFill>
                  <a:schemeClr val="dk2"/>
                </a:solidFill>
                <a:latin typeface="Calibri"/>
                <a:ea typeface="Calibri"/>
                <a:cs typeface="Calibri"/>
                <a:sym typeface="Calibri"/>
              </a:defRPr>
            </a:lvl5pPr>
            <a:lvl6pPr indent="0" lvl="5" marL="0" algn="r">
              <a:spcBef>
                <a:spcPts val="0"/>
              </a:spcBef>
              <a:buNone/>
              <a:defRPr sz="1050">
                <a:solidFill>
                  <a:schemeClr val="dk2"/>
                </a:solidFill>
                <a:latin typeface="Calibri"/>
                <a:ea typeface="Calibri"/>
                <a:cs typeface="Calibri"/>
                <a:sym typeface="Calibri"/>
              </a:defRPr>
            </a:lvl6pPr>
            <a:lvl7pPr indent="0" lvl="6" marL="0" algn="r">
              <a:spcBef>
                <a:spcPts val="0"/>
              </a:spcBef>
              <a:buNone/>
              <a:defRPr sz="1050">
                <a:solidFill>
                  <a:schemeClr val="dk2"/>
                </a:solidFill>
                <a:latin typeface="Calibri"/>
                <a:ea typeface="Calibri"/>
                <a:cs typeface="Calibri"/>
                <a:sym typeface="Calibri"/>
              </a:defRPr>
            </a:lvl7pPr>
            <a:lvl8pPr indent="0" lvl="7" marL="0" algn="r">
              <a:spcBef>
                <a:spcPts val="0"/>
              </a:spcBef>
              <a:buNone/>
              <a:defRPr sz="1050">
                <a:solidFill>
                  <a:schemeClr val="dk2"/>
                </a:solidFill>
                <a:latin typeface="Calibri"/>
                <a:ea typeface="Calibri"/>
                <a:cs typeface="Calibri"/>
                <a:sym typeface="Calibri"/>
              </a:defRPr>
            </a:lvl8pPr>
            <a:lvl9pPr indent="0" lvl="8" marL="0" algn="r">
              <a:spcBef>
                <a:spcPts val="0"/>
              </a:spcBef>
              <a:buNone/>
              <a:defRPr sz="105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80" name="Shape 80"/>
        <p:cNvGrpSpPr/>
        <p:nvPr/>
      </p:nvGrpSpPr>
      <p:grpSpPr>
        <a:xfrm>
          <a:off x="0" y="0"/>
          <a:ext cx="0" cy="0"/>
          <a:chOff x="0" y="0"/>
          <a:chExt cx="0" cy="0"/>
        </a:xfrm>
      </p:grpSpPr>
      <p:sp>
        <p:nvSpPr>
          <p:cNvPr id="81" name="Google Shape;81;p10"/>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0"/>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0"/>
          <p:cNvSpPr txBox="1"/>
          <p:nvPr>
            <p:ph type="title"/>
          </p:nvPr>
        </p:nvSpPr>
        <p:spPr>
          <a:xfrm>
            <a:off x="1097280" y="5074920"/>
            <a:ext cx="10113264"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0"/>
          <p:cNvSpPr/>
          <p:nvPr>
            <p:ph idx="2" type="pic"/>
          </p:nvPr>
        </p:nvSpPr>
        <p:spPr>
          <a:xfrm>
            <a:off x="15" y="0"/>
            <a:ext cx="12191985" cy="4915076"/>
          </a:xfrm>
          <a:prstGeom prst="rect">
            <a:avLst/>
          </a:prstGeom>
          <a:blipFill rotWithShape="1">
            <a:blip r:embed="rId2">
              <a:alphaModFix/>
            </a:blip>
            <a:stretch>
              <a:fillRect b="0" l="0" r="0" t="0"/>
            </a:stretch>
          </a:blipFill>
          <a:ln>
            <a:noFill/>
          </a:ln>
        </p:spPr>
        <p:txBody>
          <a:bodyPr anchorCtr="0" anchor="t" bIns="45700" lIns="457200" spcFirstLastPara="1" rIns="0" wrap="square" tIns="457200">
            <a:noAutofit/>
          </a:bodyPr>
          <a:lstStyle>
            <a:lvl1pPr lvl="0" marR="0" rtl="0" algn="l">
              <a:lnSpc>
                <a:spcPct val="90000"/>
              </a:lnSpc>
              <a:spcBef>
                <a:spcPts val="1200"/>
              </a:spcBef>
              <a:spcAft>
                <a:spcPts val="0"/>
              </a:spcAft>
              <a:buClr>
                <a:schemeClr val="accent1"/>
              </a:buClr>
              <a:buSzPts val="3200"/>
              <a:buFont typeface="Calibri"/>
              <a:buNone/>
              <a:defRPr b="0" i="0" sz="3200" u="none" cap="none" strike="noStrike">
                <a:solidFill>
                  <a:schemeClr val="lt1"/>
                </a:solidFill>
                <a:latin typeface="Calibri"/>
                <a:ea typeface="Calibri"/>
                <a:cs typeface="Calibri"/>
                <a:sym typeface="Calibri"/>
              </a:defRPr>
            </a:lvl1pPr>
            <a:lvl2pPr lvl="1" marR="0" rtl="0" algn="l">
              <a:lnSpc>
                <a:spcPct val="90000"/>
              </a:lnSpc>
              <a:spcBef>
                <a:spcPts val="200"/>
              </a:spcBef>
              <a:spcAft>
                <a:spcPts val="0"/>
              </a:spcAft>
              <a:buClr>
                <a:schemeClr val="accent1"/>
              </a:buClr>
              <a:buSzPts val="2800"/>
              <a:buFont typeface="Calibri"/>
              <a:buNone/>
              <a:defRPr b="0" i="0" sz="2800" u="none" cap="none" strike="noStrike">
                <a:solidFill>
                  <a:srgbClr val="3F3F3F"/>
                </a:solidFill>
                <a:latin typeface="Calibri"/>
                <a:ea typeface="Calibri"/>
                <a:cs typeface="Calibri"/>
                <a:sym typeface="Calibri"/>
              </a:defRPr>
            </a:lvl2pPr>
            <a:lvl3pPr lvl="2" marR="0" rtl="0" algn="l">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85" name="Google Shape;85;p10"/>
          <p:cNvSpPr txBox="1"/>
          <p:nvPr>
            <p:ph idx="1" type="body"/>
          </p:nvPr>
        </p:nvSpPr>
        <p:spPr>
          <a:xfrm>
            <a:off x="1097280" y="5907023"/>
            <a:ext cx="10113264" cy="594360"/>
          </a:xfrm>
          <a:prstGeom prst="rect">
            <a:avLst/>
          </a:prstGeom>
          <a:noFill/>
          <a:ln>
            <a:noFill/>
          </a:ln>
        </p:spPr>
        <p:txBody>
          <a:bodyPr anchorCtr="0" anchor="t" bIns="0" lIns="91425" spcFirstLastPara="1" rIns="91425" wrap="square" tIns="0">
            <a:no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6" name="Google Shape;86;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
          <p:cNvSpPr/>
          <p:nvPr/>
        </p:nvSpPr>
        <p:spPr>
          <a:xfrm>
            <a:off x="0" y="6334316"/>
            <a:ext cx="12192000"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7" name="Google Shape;17;p1"/>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gcc02.safelinks.protection.outlook.com/?url=https%3A%2F%2Furldefense.proofpoint.com%2Fv2%2Furl%3Fu%3Dhttps-3A__www.forrester.com_report_Take-2BOn-2BMore-2BBusiness-2BRisk-2BUsing-2BA-2BWorldClass-2BGRC-2BProgram_-2D_E-2DRES78201-3Futm-5Fcampaign-3Dresearch-2520alert-26objectid-3DRES78201-26utm-5Fsource-3Dforrester-5Fsmtp-26utm-5Fmedium-3Demail%26d%3DDwMF-g%26c%3DApwzowJNAKKw3xye91w7BE1XMRKi2LN9kiMk5Csz9Zk%26r%3DN_9f0kCKQxMb_tjjqH_E5hMHjTJah6BPQsPkSSMvlgs%26m%3DLpXCdWEmyFQ_Bl5eoBPbwVm0ao05eMuCuEDEykrVhNM%26s%3DQY3iunmJ5ZiKBWBeFYny1EwyF7kxM9Mn4h1BSotUO3g%26e%3D&amp;data=04%7C01%7Ct.ashraf%40nasa.gov%7Cc68f5fc3bcb541b1640408d89637f9de%7C7005d45845be48ae8140d43da96dd17b%7C0%7C0%7C637424514446525448%7CUnknown%7CTWFpbGZsb3d8eyJWIjoiMC4wLjAwMDAiLCJQIjoiV2luMzIiLCJBTiI6Ik1haWwiLCJXVCI6Mn0%3D%7C1000&amp;sdata=QmhX8v%2BUeT0fAleHL2khctKUpKJ0qUXZeWmRlC300f4%3D&amp;reserved=0" TargetMode="External"/><Relationship Id="rId4" Type="http://schemas.openxmlformats.org/officeDocument/2006/relationships/hyperlink" Target="https://gcc02.safelinks.protection.outlook.com/?url=https%3A%2F%2Furldefense.proofpoint.com%2Fv2%2Furl%3Fu%3Dhttps-3A__www.forrester.com_report_Take-2BOn-2BMore-2BBusiness-2BRisk-2BUsing-2BA-2BWorldClass-2BGRC-2BProgram_-2D_E-2DRES78201-3Futm-5Fcampaign-3Dresearch-2520alert-26objectid-3DRES78201-26utm-5Fsource-3Dforrester-5Fsmtp-26utm-5Fmedium-3Demail%26d%3DDwMF-g%26c%3DApwzowJNAKKw3xye91w7BE1XMRKi2LN9kiMk5Csz9Zk%26r%3DN_9f0kCKQxMb_tjjqH_E5hMHjTJah6BPQsPkSSMvlgs%26m%3DLpXCdWEmyFQ_Bl5eoBPbwVm0ao05eMuCuEDEykrVhNM%26s%3DQY3iunmJ5ZiKBWBeFYny1EwyF7kxM9Mn4h1BSotUO3g%26e%3D&amp;data=04%7C01%7Ct.ashraf%40nasa.gov%7Cc68f5fc3bcb541b1640408d89637f9de%7C7005d45845be48ae8140d43da96dd17b%7C0%7C0%7C637424514446525448%7CUnknown%7CTWFpbGZsb3d8eyJWIjoiMC4wLjAwMDAiLCJQIjoiV2luMzIiLCJBTiI6Ik1haWwiLCJXVCI6Mn0%3D%7C1000&amp;sdata=QmhX8v%2BUeT0fAleHL2khctKUpKJ0qUXZeWmRlC300f4%3D&amp;reserved=0" TargetMode="External"/><Relationship Id="rId10" Type="http://schemas.openxmlformats.org/officeDocument/2006/relationships/hyperlink" Target="https://www.gartner.com/document/3981492?ref=solrAll&amp;refval=272397133" TargetMode="External"/><Relationship Id="rId9" Type="http://schemas.openxmlformats.org/officeDocument/2006/relationships/hyperlink" Target="https://www.forrester.com/report/Build+The+Business+Case+For+Cybersecurity+And+Privacy/-/E-RES141014" TargetMode="External"/><Relationship Id="rId5" Type="http://schemas.openxmlformats.org/officeDocument/2006/relationships/hyperlink" Target="https://gcc02.safelinks.protection.outlook.com/?url=https%3A%2F%2Furldefense.proofpoint.com%2Fv2%2Furl%3Fu%3Dhttps-3A__www.forrester.com_report_Take-2BOn-2BMore-2BBusiness-2BRisk-2BUsing-2BA-2BWorldClass-2BGRC-2BProgram_-2D_E-2DRES78201-3Futm-5Fcampaign-3Dresearch-2520alert-26objectid-3DRES78201-26utm-5Fsource-3Dforrester-5Fsmtp-26utm-5Fmedium-3Demail%26d%3DDwMF-g%26c%3DApwzowJNAKKw3xye91w7BE1XMRKi2LN9kiMk5Csz9Zk%26r%3DN_9f0kCKQxMb_tjjqH_E5hMHjTJah6BPQsPkSSMvlgs%26m%3DLpXCdWEmyFQ_Bl5eoBPbwVm0ao05eMuCuEDEykrVhNM%26s%3DQY3iunmJ5ZiKBWBeFYny1EwyF7kxM9Mn4h1BSotUO3g%26e%3D&amp;data=04%7C01%7Ct.ashraf%40nasa.gov%7Cc68f5fc3bcb541b1640408d89637f9de%7C7005d45845be48ae8140d43da96dd17b%7C0%7C0%7C637424514446525448%7CUnknown%7CTWFpbGZsb3d8eyJWIjoiMC4wLjAwMDAiLCJQIjoiV2luMzIiLCJBTiI6Ik1haWwiLCJXVCI6Mn0%3D%7C1000&amp;sdata=QmhX8v%2BUeT0fAleHL2khctKUpKJ0qUXZeWmRlC300f4%3D&amp;reserved=0" TargetMode="External"/><Relationship Id="rId6" Type="http://schemas.openxmlformats.org/officeDocument/2006/relationships/hyperlink" Target="https://gcc02.safelinks.protection.outlook.com/?url=https%3A%2F%2Fwww.forrester.com%2Freport%2FDrive%2BGrowth%2BWith%2BCustomer%2BTrust%2BAnd%2BBuild%2BBrand%2BResilience%2F-%2FE-RES144233&amp;data=04%7C01%7Ct.ashraf%40nasa.gov%7Cc68f5fc3bcb541b1640408d89637f9de%7C7005d45845be48ae8140d43da96dd17b%7C0%7C0%7C637424514446545361%7CUnknown%7CTWFpbGZsb3d8eyJWIjoiMC4wLjAwMDAiLCJQIjoiV2luMzIiLCJBTiI6Ik1haWwiLCJXVCI6Mn0%3D%7C1000&amp;sdata=I1XsCjzn8sHyAnxBnKQB43GJnhDQLe0T%2FoeD5ZVfWcQ%3D&amp;reserved=0" TargetMode="External"/><Relationship Id="rId7" Type="http://schemas.openxmlformats.org/officeDocument/2006/relationships/hyperlink" Target="https://gcc02.safelinks.protection.outlook.com/?url=https%3A%2F%2Fwww.forrester.com%2Freport%2FDrive%2BGrowth%2BWith%2BCustomer%2BTrust%2BAnd%2BBuild%2BBrand%2BResilience%2F-%2FE-RES144233&amp;data=04%7C01%7Ct.ashraf%40nasa.gov%7Cc68f5fc3bcb541b1640408d89637f9de%7C7005d45845be48ae8140d43da96dd17b%7C0%7C0%7C637424514446545361%7CUnknown%7CTWFpbGZsb3d8eyJWIjoiMC4wLjAwMDAiLCJQIjoiV2luMzIiLCJBTiI6Ik1haWwiLCJXVCI6Mn0%3D%7C1000&amp;sdata=I1XsCjzn8sHyAnxBnKQB43GJnhDQLe0T%2FoeD5ZVfWcQ%3D&amp;reserved=0" TargetMode="External"/><Relationship Id="rId8" Type="http://schemas.openxmlformats.org/officeDocument/2006/relationships/hyperlink" Target="https://gcc02.safelinks.protection.outlook.com/?url=https%3A%2F%2Fwww.forrester.com%2Freport%2FOptimize%2BYour%2BCybersecurity%2BAnd%2BPrivacy%2BProcess%2BTo%2BMaximize%2BBusiness%2BSuccess%2F-%2FE-RES144318&amp;data=04%7C01%7Ct.ashraf%40nasa.gov%7Cc68f5fc3bcb541b1640408d89637f9de%7C7005d45845be48ae8140d43da96dd17b%7C0%7C0%7C637424514446545361%7CUnknown%7CTWFpbGZsb3d8eyJWIjoiMC4wLjAwMDAiLCJQIjoiV2luMzIiLCJBTiI6Ik1haWwiLCJXVCI6Mn0%3D%7C1000&amp;sdata=hvRuguJqUxU60iXkoH%2F7q3LoK87eNAygU1Wm7pfbyl8%3D&amp;reserved=0"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3"/>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262626"/>
              </a:buClr>
              <a:buSzPts val="6000"/>
              <a:buFont typeface="Calibri"/>
              <a:buNone/>
            </a:pPr>
            <a:r>
              <a:rPr lang="en-US" sz="6000"/>
              <a:t>Cybersecurity Business and Technology Insights</a:t>
            </a:r>
            <a:endParaRPr/>
          </a:p>
        </p:txBody>
      </p:sp>
      <p:sp>
        <p:nvSpPr>
          <p:cNvPr id="109" name="Google Shape;109;p13"/>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400"/>
              <a:buNone/>
            </a:pPr>
            <a:r>
              <a:rPr lang="en-US"/>
              <a:t>CYBERSECURITY SERVICES AND INTEGRATION DIVISION (710)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en-US"/>
              <a:t>NASA GSFC Cybersecurity Mission</a:t>
            </a:r>
            <a:endParaRPr/>
          </a:p>
        </p:txBody>
      </p:sp>
      <p:sp>
        <p:nvSpPr>
          <p:cNvPr id="116" name="Google Shape;116;p1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0" lvl="0" marL="91440" rtl="0" algn="l">
              <a:lnSpc>
                <a:spcPct val="90000"/>
              </a:lnSpc>
              <a:spcBef>
                <a:spcPts val="0"/>
              </a:spcBef>
              <a:spcAft>
                <a:spcPts val="0"/>
              </a:spcAft>
              <a:buSzPts val="2000"/>
              <a:buNone/>
            </a:pPr>
            <a:r>
              <a:t/>
            </a:r>
            <a:endParaRPr/>
          </a:p>
        </p:txBody>
      </p:sp>
      <p:grpSp>
        <p:nvGrpSpPr>
          <p:cNvPr id="117" name="Google Shape;117;p14"/>
          <p:cNvGrpSpPr/>
          <p:nvPr/>
        </p:nvGrpSpPr>
        <p:grpSpPr>
          <a:xfrm>
            <a:off x="7012393" y="1417636"/>
            <a:ext cx="4671822" cy="4659993"/>
            <a:chOff x="7012393" y="1417636"/>
            <a:chExt cx="4671822" cy="4659993"/>
          </a:xfrm>
        </p:grpSpPr>
        <p:grpSp>
          <p:nvGrpSpPr>
            <p:cNvPr id="118" name="Google Shape;118;p14"/>
            <p:cNvGrpSpPr/>
            <p:nvPr/>
          </p:nvGrpSpPr>
          <p:grpSpPr>
            <a:xfrm>
              <a:off x="7012393" y="1417636"/>
              <a:ext cx="4671822" cy="4659993"/>
              <a:chOff x="1068792" y="508957"/>
              <a:chExt cx="4671822" cy="4659993"/>
            </a:xfrm>
          </p:grpSpPr>
          <p:sp>
            <p:nvSpPr>
              <p:cNvPr id="119" name="Google Shape;119;p14"/>
              <p:cNvSpPr/>
              <p:nvPr/>
            </p:nvSpPr>
            <p:spPr>
              <a:xfrm>
                <a:off x="1068792" y="508957"/>
                <a:ext cx="4656213" cy="4656213"/>
              </a:xfrm>
              <a:prstGeom prst="pie">
                <a:avLst>
                  <a:gd fmla="val 16200000" name="adj1"/>
                  <a:gd fmla="val 1800000" name="adj2"/>
                </a:avLst>
              </a:prstGeom>
              <a:solidFill>
                <a:srgbClr val="BB582B"/>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4"/>
              <p:cNvSpPr txBox="1"/>
              <p:nvPr/>
            </p:nvSpPr>
            <p:spPr>
              <a:xfrm>
                <a:off x="3600330" y="1368139"/>
                <a:ext cx="1579786" cy="1552071"/>
              </a:xfrm>
              <a:prstGeom prst="rect">
                <a:avLst/>
              </a:prstGeom>
              <a:noFill/>
              <a:ln>
                <a:noFill/>
              </a:ln>
            </p:spPr>
            <p:txBody>
              <a:bodyPr anchorCtr="0" anchor="ctr" bIns="35550" lIns="35550" spcFirstLastPara="1" rIns="35550" wrap="square" tIns="35550">
                <a:noAutofit/>
              </a:bodyPr>
              <a:lstStyle/>
              <a:p>
                <a:pPr indent="0" lvl="0" marL="0" marR="0" rtl="0" algn="ctr">
                  <a:lnSpc>
                    <a:spcPct val="90000"/>
                  </a:lnSpc>
                  <a:spcBef>
                    <a:spcPts val="0"/>
                  </a:spcBef>
                  <a:spcAft>
                    <a:spcPts val="0"/>
                  </a:spcAft>
                  <a:buClr>
                    <a:schemeClr val="lt1"/>
                  </a:buClr>
                  <a:buSzPts val="2800"/>
                  <a:buFont typeface="Calibri"/>
                  <a:buNone/>
                </a:pPr>
                <a:r>
                  <a:rPr b="0" i="0" lang="en-US" sz="2800" u="none" cap="none" strike="noStrike">
                    <a:solidFill>
                      <a:schemeClr val="lt1"/>
                    </a:solidFill>
                    <a:latin typeface="Calibri"/>
                    <a:ea typeface="Calibri"/>
                    <a:cs typeface="Calibri"/>
                    <a:sym typeface="Calibri"/>
                  </a:rPr>
                  <a:t>Customer Focused</a:t>
                </a:r>
                <a:endParaRPr/>
              </a:p>
            </p:txBody>
          </p:sp>
          <p:sp>
            <p:nvSpPr>
              <p:cNvPr id="121" name="Google Shape;121;p14"/>
              <p:cNvSpPr/>
              <p:nvPr/>
            </p:nvSpPr>
            <p:spPr>
              <a:xfrm>
                <a:off x="1084401" y="512737"/>
                <a:ext cx="4656213" cy="4656213"/>
              </a:xfrm>
              <a:prstGeom prst="pie">
                <a:avLst>
                  <a:gd fmla="val 1800000" name="adj1"/>
                  <a:gd fmla="val 9000000" name="adj2"/>
                </a:avLst>
              </a:prstGeom>
              <a:solidFill>
                <a:schemeClr val="accent3"/>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4"/>
              <p:cNvSpPr txBox="1"/>
              <p:nvPr/>
            </p:nvSpPr>
            <p:spPr>
              <a:xfrm>
                <a:off x="2359317" y="3450586"/>
                <a:ext cx="2106382" cy="1441208"/>
              </a:xfrm>
              <a:prstGeom prst="rect">
                <a:avLst/>
              </a:prstGeom>
              <a:noFill/>
              <a:ln>
                <a:noFill/>
              </a:ln>
            </p:spPr>
            <p:txBody>
              <a:bodyPr anchorCtr="0" anchor="ctr" bIns="29200" lIns="29200" spcFirstLastPara="1" rIns="29200" wrap="square" tIns="29200">
                <a:noAutofit/>
              </a:bodyPr>
              <a:lstStyle/>
              <a:p>
                <a:pPr indent="0" lvl="0" marL="0" marR="0" rtl="0" algn="ctr">
                  <a:lnSpc>
                    <a:spcPct val="90000"/>
                  </a:lnSpc>
                  <a:spcBef>
                    <a:spcPts val="0"/>
                  </a:spcBef>
                  <a:spcAft>
                    <a:spcPts val="0"/>
                  </a:spcAft>
                  <a:buClr>
                    <a:schemeClr val="lt1"/>
                  </a:buClr>
                  <a:buSzPts val="2300"/>
                  <a:buFont typeface="Calibri"/>
                  <a:buNone/>
                </a:pPr>
                <a:r>
                  <a:rPr b="0" i="0" lang="en-US" sz="2300" u="none" cap="none" strike="noStrike">
                    <a:solidFill>
                      <a:schemeClr val="lt1"/>
                    </a:solidFill>
                    <a:latin typeface="Calibri"/>
                    <a:ea typeface="Calibri"/>
                    <a:cs typeface="Calibri"/>
                    <a:sym typeface="Calibri"/>
                  </a:rPr>
                  <a:t>Protect, Enhance and Advance Computing Environment</a:t>
                </a:r>
                <a:endParaRPr/>
              </a:p>
            </p:txBody>
          </p:sp>
          <p:sp>
            <p:nvSpPr>
              <p:cNvPr id="123" name="Google Shape;123;p14"/>
              <p:cNvSpPr/>
              <p:nvPr/>
            </p:nvSpPr>
            <p:spPr>
              <a:xfrm>
                <a:off x="1084401" y="512737"/>
                <a:ext cx="4656213" cy="4656213"/>
              </a:xfrm>
              <a:prstGeom prst="pie">
                <a:avLst>
                  <a:gd fmla="val 9000000" name="adj1"/>
                  <a:gd fmla="val 16200000" name="adj2"/>
                </a:avLst>
              </a:prstGeom>
              <a:solidFill>
                <a:srgbClr val="9B8355"/>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4"/>
              <p:cNvSpPr txBox="1"/>
              <p:nvPr/>
            </p:nvSpPr>
            <p:spPr>
              <a:xfrm>
                <a:off x="1583281" y="1427351"/>
                <a:ext cx="1579786" cy="1552071"/>
              </a:xfrm>
              <a:prstGeom prst="rect">
                <a:avLst/>
              </a:prstGeom>
              <a:noFill/>
              <a:ln>
                <a:noFill/>
              </a:ln>
            </p:spPr>
            <p:txBody>
              <a:bodyPr anchorCtr="0" anchor="ctr" bIns="35550" lIns="35550" spcFirstLastPara="1" rIns="35550" wrap="square" tIns="35550">
                <a:noAutofit/>
              </a:bodyPr>
              <a:lstStyle/>
              <a:p>
                <a:pPr indent="0" lvl="0" marL="0" marR="0" rtl="0" algn="ctr">
                  <a:lnSpc>
                    <a:spcPct val="90000"/>
                  </a:lnSpc>
                  <a:spcBef>
                    <a:spcPts val="0"/>
                  </a:spcBef>
                  <a:spcAft>
                    <a:spcPts val="0"/>
                  </a:spcAft>
                  <a:buClr>
                    <a:schemeClr val="lt1"/>
                  </a:buClr>
                  <a:buSzPts val="2800"/>
                  <a:buFont typeface="Calibri"/>
                  <a:buNone/>
                </a:pPr>
                <a:r>
                  <a:rPr b="0" i="0" lang="en-US" sz="2800" u="none" cap="none" strike="noStrike">
                    <a:solidFill>
                      <a:schemeClr val="lt1"/>
                    </a:solidFill>
                    <a:latin typeface="Calibri"/>
                    <a:ea typeface="Calibri"/>
                    <a:cs typeface="Calibri"/>
                    <a:sym typeface="Calibri"/>
                  </a:rPr>
                  <a:t>Solutions Oriented</a:t>
                </a:r>
                <a:endParaRPr/>
              </a:p>
            </p:txBody>
          </p:sp>
        </p:grpSp>
        <p:sp>
          <p:nvSpPr>
            <p:cNvPr id="125" name="Google Shape;125;p14"/>
            <p:cNvSpPr/>
            <p:nvPr/>
          </p:nvSpPr>
          <p:spPr>
            <a:xfrm>
              <a:off x="8598620" y="3590726"/>
              <a:ext cx="1483743" cy="672860"/>
            </a:xfrm>
            <a:prstGeom prst="roundRect">
              <a:avLst>
                <a:gd fmla="val 16667" name="adj"/>
              </a:avLst>
            </a:prstGeom>
            <a:solidFill>
              <a:schemeClr val="accent1"/>
            </a:solidFill>
            <a:ln cap="flat" cmpd="sng" w="158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800" u="none" cap="none" strike="noStrike">
                  <a:solidFill>
                    <a:schemeClr val="lt1"/>
                  </a:solidFill>
                  <a:latin typeface="Calibri"/>
                  <a:ea typeface="Calibri"/>
                  <a:cs typeface="Calibri"/>
                  <a:sym typeface="Calibri"/>
                </a:rPr>
                <a:t>Mission</a:t>
              </a:r>
              <a:endParaRPr/>
            </a:p>
          </p:txBody>
        </p:sp>
      </p:grpSp>
      <p:sp>
        <p:nvSpPr>
          <p:cNvPr id="126" name="Google Shape;126;p14"/>
          <p:cNvSpPr txBox="1"/>
          <p:nvPr/>
        </p:nvSpPr>
        <p:spPr>
          <a:xfrm>
            <a:off x="1097280" y="2341406"/>
            <a:ext cx="5799751" cy="224676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800" u="none" cap="none" strike="noStrike">
                <a:solidFill>
                  <a:schemeClr val="dk1"/>
                </a:solidFill>
                <a:latin typeface="Calibri"/>
                <a:ea typeface="Calibri"/>
                <a:cs typeface="Calibri"/>
                <a:sym typeface="Calibri"/>
              </a:rPr>
              <a:t>Our mission is to protect, enhance, and advance NASA GSFC’s computing environment into the 21</a:t>
            </a:r>
            <a:r>
              <a:rPr b="0" baseline="30000" i="0" lang="en-US" sz="2800" u="none" cap="none" strike="noStrike">
                <a:solidFill>
                  <a:schemeClr val="dk1"/>
                </a:solidFill>
                <a:latin typeface="Calibri"/>
                <a:ea typeface="Calibri"/>
                <a:cs typeface="Calibri"/>
                <a:sym typeface="Calibri"/>
              </a:rPr>
              <a:t>st</a:t>
            </a:r>
            <a:r>
              <a:rPr b="0" i="0" lang="en-US" sz="2800" u="none" cap="none" strike="noStrike">
                <a:solidFill>
                  <a:schemeClr val="dk1"/>
                </a:solidFill>
                <a:latin typeface="Calibri"/>
                <a:ea typeface="Calibri"/>
                <a:cs typeface="Calibri"/>
                <a:sym typeface="Calibri"/>
              </a:rPr>
              <a:t> century and beyond with a solutions oriented and customer-focused approach. </a:t>
            </a:r>
            <a:endParaRPr/>
          </a:p>
        </p:txBody>
      </p:sp>
      <p:sp>
        <p:nvSpPr>
          <p:cNvPr id="127" name="Google Shape;127;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grpSp>
        <p:nvGrpSpPr>
          <p:cNvPr id="133" name="Google Shape;133;p15"/>
          <p:cNvGrpSpPr/>
          <p:nvPr/>
        </p:nvGrpSpPr>
        <p:grpSpPr>
          <a:xfrm>
            <a:off x="1080496" y="1955218"/>
            <a:ext cx="10147447" cy="4122400"/>
            <a:chOff x="338248" y="3129"/>
            <a:chExt cx="10147447" cy="4122400"/>
          </a:xfrm>
        </p:grpSpPr>
        <p:sp>
          <p:nvSpPr>
            <p:cNvPr id="134" name="Google Shape;134;p15"/>
            <p:cNvSpPr/>
            <p:nvPr/>
          </p:nvSpPr>
          <p:spPr>
            <a:xfrm>
              <a:off x="338248" y="3129"/>
              <a:ext cx="3171077" cy="1902646"/>
            </a:xfrm>
            <a:prstGeom prst="rect">
              <a:avLst/>
            </a:prstGeom>
            <a:solidFill>
              <a:srgbClr val="BB582B"/>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5"/>
            <p:cNvSpPr txBox="1"/>
            <p:nvPr/>
          </p:nvSpPr>
          <p:spPr>
            <a:xfrm>
              <a:off x="338248" y="3129"/>
              <a:ext cx="3171077" cy="1902646"/>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Calibri"/>
                <a:buNone/>
              </a:pPr>
              <a:r>
                <a:rPr b="1" i="0" lang="en-US" sz="2000" u="none">
                  <a:solidFill>
                    <a:schemeClr val="lt1"/>
                  </a:solidFill>
                  <a:latin typeface="Calibri"/>
                  <a:ea typeface="Calibri"/>
                  <a:cs typeface="Calibri"/>
                  <a:sym typeface="Calibri"/>
                </a:rPr>
                <a:t>Goal 1: </a:t>
              </a:r>
              <a:endParaRPr/>
            </a:p>
            <a:p>
              <a:pPr indent="0" lvl="0" marL="0" marR="0" rtl="0" algn="ctr">
                <a:lnSpc>
                  <a:spcPct val="90000"/>
                </a:lnSpc>
                <a:spcBef>
                  <a:spcPts val="700"/>
                </a:spcBef>
                <a:spcAft>
                  <a:spcPts val="0"/>
                </a:spcAft>
                <a:buClr>
                  <a:schemeClr val="lt1"/>
                </a:buClr>
                <a:buSzPts val="2000"/>
                <a:buFont typeface="Calibri"/>
                <a:buNone/>
              </a:pPr>
              <a:r>
                <a:rPr b="1" i="0" lang="en-US" sz="2000" u="none">
                  <a:solidFill>
                    <a:schemeClr val="lt1"/>
                  </a:solidFill>
                  <a:latin typeface="Calibri"/>
                  <a:ea typeface="Calibri"/>
                  <a:cs typeface="Calibri"/>
                  <a:sym typeface="Calibri"/>
                </a:rPr>
                <a:t>Improve the Security Posture of Goddard’s Computing Environment in a Flexible and Adaptable Manner</a:t>
              </a:r>
              <a:endParaRPr sz="2000" u="none">
                <a:solidFill>
                  <a:schemeClr val="lt1"/>
                </a:solidFill>
                <a:latin typeface="Calibri"/>
                <a:ea typeface="Calibri"/>
                <a:cs typeface="Calibri"/>
                <a:sym typeface="Calibri"/>
              </a:endParaRPr>
            </a:p>
          </p:txBody>
        </p:sp>
        <p:sp>
          <p:nvSpPr>
            <p:cNvPr id="136" name="Google Shape;136;p15"/>
            <p:cNvSpPr/>
            <p:nvPr/>
          </p:nvSpPr>
          <p:spPr>
            <a:xfrm>
              <a:off x="3826433" y="3129"/>
              <a:ext cx="3171077" cy="1902646"/>
            </a:xfrm>
            <a:prstGeom prst="rect">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5"/>
            <p:cNvSpPr txBox="1"/>
            <p:nvPr/>
          </p:nvSpPr>
          <p:spPr>
            <a:xfrm>
              <a:off x="3826433" y="3129"/>
              <a:ext cx="3171077" cy="1902646"/>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Calibri"/>
                <a:buNone/>
              </a:pPr>
              <a:r>
                <a:rPr b="1" i="0" lang="en-US" sz="2000" u="none">
                  <a:solidFill>
                    <a:schemeClr val="lt1"/>
                  </a:solidFill>
                  <a:latin typeface="Calibri"/>
                  <a:ea typeface="Calibri"/>
                  <a:cs typeface="Calibri"/>
                  <a:sym typeface="Calibri"/>
                </a:rPr>
                <a:t>Goal 2: </a:t>
              </a:r>
              <a:endParaRPr/>
            </a:p>
            <a:p>
              <a:pPr indent="0" lvl="0" marL="0" marR="0" rtl="0" algn="ctr">
                <a:lnSpc>
                  <a:spcPct val="90000"/>
                </a:lnSpc>
                <a:spcBef>
                  <a:spcPts val="700"/>
                </a:spcBef>
                <a:spcAft>
                  <a:spcPts val="0"/>
                </a:spcAft>
                <a:buClr>
                  <a:schemeClr val="lt1"/>
                </a:buClr>
                <a:buSzPts val="2000"/>
                <a:buFont typeface="Calibri"/>
                <a:buNone/>
              </a:pPr>
              <a:r>
                <a:rPr b="1" i="0" lang="en-US" sz="2000" u="none">
                  <a:solidFill>
                    <a:schemeClr val="lt1"/>
                  </a:solidFill>
                  <a:latin typeface="Calibri"/>
                  <a:ea typeface="Calibri"/>
                  <a:cs typeface="Calibri"/>
                  <a:sym typeface="Calibri"/>
                </a:rPr>
                <a:t>Measure the Quality and Effectiveness of Service Delivery</a:t>
              </a:r>
              <a:endParaRPr sz="2000" u="none">
                <a:solidFill>
                  <a:schemeClr val="lt1"/>
                </a:solidFill>
                <a:latin typeface="Calibri"/>
                <a:ea typeface="Calibri"/>
                <a:cs typeface="Calibri"/>
                <a:sym typeface="Calibri"/>
              </a:endParaRPr>
            </a:p>
          </p:txBody>
        </p:sp>
        <p:sp>
          <p:nvSpPr>
            <p:cNvPr id="138" name="Google Shape;138;p15"/>
            <p:cNvSpPr/>
            <p:nvPr/>
          </p:nvSpPr>
          <p:spPr>
            <a:xfrm>
              <a:off x="7314618" y="3129"/>
              <a:ext cx="3171077" cy="1902646"/>
            </a:xfrm>
            <a:prstGeom prst="rect">
              <a:avLst/>
            </a:prstGeom>
            <a:solidFill>
              <a:schemeClr val="accent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5"/>
            <p:cNvSpPr txBox="1"/>
            <p:nvPr/>
          </p:nvSpPr>
          <p:spPr>
            <a:xfrm>
              <a:off x="7314618" y="3129"/>
              <a:ext cx="3171077" cy="1902646"/>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Calibri"/>
                <a:buNone/>
              </a:pPr>
              <a:r>
                <a:rPr b="1" i="0" lang="en-US" sz="2000" u="none">
                  <a:solidFill>
                    <a:schemeClr val="lt1"/>
                  </a:solidFill>
                  <a:latin typeface="Calibri"/>
                  <a:ea typeface="Calibri"/>
                  <a:cs typeface="Calibri"/>
                  <a:sym typeface="Calibri"/>
                </a:rPr>
                <a:t>Goal 3: </a:t>
              </a:r>
              <a:endParaRPr/>
            </a:p>
            <a:p>
              <a:pPr indent="0" lvl="0" marL="0" marR="0" rtl="0" algn="ctr">
                <a:lnSpc>
                  <a:spcPct val="90000"/>
                </a:lnSpc>
                <a:spcBef>
                  <a:spcPts val="700"/>
                </a:spcBef>
                <a:spcAft>
                  <a:spcPts val="0"/>
                </a:spcAft>
                <a:buClr>
                  <a:schemeClr val="lt1"/>
                </a:buClr>
                <a:buSzPts val="2000"/>
                <a:buFont typeface="Calibri"/>
                <a:buNone/>
              </a:pPr>
              <a:r>
                <a:rPr b="1" i="0" lang="en-US" sz="2000" u="none">
                  <a:solidFill>
                    <a:schemeClr val="lt1"/>
                  </a:solidFill>
                  <a:latin typeface="Calibri"/>
                  <a:ea typeface="Calibri"/>
                  <a:cs typeface="Calibri"/>
                  <a:sym typeface="Calibri"/>
                </a:rPr>
                <a:t>Integrate Cybersecurity Controls and Principles into Goddard’s System Development Lifecycle</a:t>
              </a:r>
              <a:endParaRPr sz="2000" u="none">
                <a:solidFill>
                  <a:schemeClr val="lt1"/>
                </a:solidFill>
                <a:latin typeface="Calibri"/>
                <a:ea typeface="Calibri"/>
                <a:cs typeface="Calibri"/>
                <a:sym typeface="Calibri"/>
              </a:endParaRPr>
            </a:p>
          </p:txBody>
        </p:sp>
        <p:sp>
          <p:nvSpPr>
            <p:cNvPr id="140" name="Google Shape;140;p15"/>
            <p:cNvSpPr/>
            <p:nvPr/>
          </p:nvSpPr>
          <p:spPr>
            <a:xfrm>
              <a:off x="2082340" y="2222883"/>
              <a:ext cx="3171077" cy="1902646"/>
            </a:xfrm>
            <a:prstGeom prst="rect">
              <a:avLst/>
            </a:prstGeom>
            <a:solidFill>
              <a:srgbClr val="6C673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5"/>
            <p:cNvSpPr txBox="1"/>
            <p:nvPr/>
          </p:nvSpPr>
          <p:spPr>
            <a:xfrm>
              <a:off x="2082340" y="2222883"/>
              <a:ext cx="3171077" cy="1902646"/>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Calibri"/>
                <a:buNone/>
              </a:pPr>
              <a:r>
                <a:rPr b="1" i="0" lang="en-US" sz="2000" u="none">
                  <a:solidFill>
                    <a:schemeClr val="lt1"/>
                  </a:solidFill>
                  <a:latin typeface="Calibri"/>
                  <a:ea typeface="Calibri"/>
                  <a:cs typeface="Calibri"/>
                  <a:sym typeface="Calibri"/>
                </a:rPr>
                <a:t>Goal 4: </a:t>
              </a:r>
              <a:endParaRPr/>
            </a:p>
            <a:p>
              <a:pPr indent="0" lvl="0" marL="0" marR="0" rtl="0" algn="ctr">
                <a:lnSpc>
                  <a:spcPct val="90000"/>
                </a:lnSpc>
                <a:spcBef>
                  <a:spcPts val="700"/>
                </a:spcBef>
                <a:spcAft>
                  <a:spcPts val="0"/>
                </a:spcAft>
                <a:buClr>
                  <a:schemeClr val="lt1"/>
                </a:buClr>
                <a:buSzPts val="2000"/>
                <a:buFont typeface="Calibri"/>
                <a:buNone/>
              </a:pPr>
              <a:r>
                <a:rPr b="1" i="0" lang="en-US" sz="2000" u="none">
                  <a:solidFill>
                    <a:schemeClr val="lt1"/>
                  </a:solidFill>
                  <a:latin typeface="Calibri"/>
                  <a:ea typeface="Calibri"/>
                  <a:cs typeface="Calibri"/>
                  <a:sym typeface="Calibri"/>
                </a:rPr>
                <a:t>Implement a Risk Management Approach to Drive Decision Making</a:t>
              </a:r>
              <a:endParaRPr sz="2000" u="none">
                <a:solidFill>
                  <a:schemeClr val="lt1"/>
                </a:solidFill>
                <a:latin typeface="Calibri"/>
                <a:ea typeface="Calibri"/>
                <a:cs typeface="Calibri"/>
                <a:sym typeface="Calibri"/>
              </a:endParaRPr>
            </a:p>
          </p:txBody>
        </p:sp>
        <p:sp>
          <p:nvSpPr>
            <p:cNvPr id="142" name="Google Shape;142;p15"/>
            <p:cNvSpPr/>
            <p:nvPr/>
          </p:nvSpPr>
          <p:spPr>
            <a:xfrm>
              <a:off x="5570525" y="2222883"/>
              <a:ext cx="3171077" cy="1902646"/>
            </a:xfrm>
            <a:prstGeom prst="rect">
              <a:avLst/>
            </a:prstGeom>
            <a:solidFill>
              <a:srgbClr val="AB620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5"/>
            <p:cNvSpPr txBox="1"/>
            <p:nvPr/>
          </p:nvSpPr>
          <p:spPr>
            <a:xfrm>
              <a:off x="5570525" y="2222883"/>
              <a:ext cx="3171077" cy="1902646"/>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Calibri"/>
                <a:buNone/>
              </a:pPr>
              <a:r>
                <a:rPr b="1" i="0" lang="en-US" sz="2000" u="none">
                  <a:solidFill>
                    <a:schemeClr val="lt1"/>
                  </a:solidFill>
                  <a:latin typeface="Calibri"/>
                  <a:ea typeface="Calibri"/>
                  <a:cs typeface="Calibri"/>
                  <a:sym typeface="Calibri"/>
                </a:rPr>
                <a:t>Goal 5: </a:t>
              </a:r>
              <a:endParaRPr/>
            </a:p>
            <a:p>
              <a:pPr indent="0" lvl="0" marL="0" marR="0" rtl="0" algn="ctr">
                <a:lnSpc>
                  <a:spcPct val="90000"/>
                </a:lnSpc>
                <a:spcBef>
                  <a:spcPts val="700"/>
                </a:spcBef>
                <a:spcAft>
                  <a:spcPts val="0"/>
                </a:spcAft>
                <a:buClr>
                  <a:schemeClr val="lt1"/>
                </a:buClr>
                <a:buSzPts val="2000"/>
                <a:buFont typeface="Calibri"/>
                <a:buNone/>
              </a:pPr>
              <a:r>
                <a:rPr b="1" i="0" lang="en-US" sz="2000" u="none">
                  <a:solidFill>
                    <a:schemeClr val="lt1"/>
                  </a:solidFill>
                  <a:latin typeface="Calibri"/>
                  <a:ea typeface="Calibri"/>
                  <a:cs typeface="Calibri"/>
                  <a:sym typeface="Calibri"/>
                </a:rPr>
                <a:t>Foster an Environment of Professional Development and User Awareness</a:t>
              </a:r>
              <a:endParaRPr/>
            </a:p>
          </p:txBody>
        </p:sp>
      </p:grpSp>
      <p:sp>
        <p:nvSpPr>
          <p:cNvPr id="144" name="Google Shape;144;p15"/>
          <p:cNvSpPr/>
          <p:nvPr/>
        </p:nvSpPr>
        <p:spPr>
          <a:xfrm>
            <a:off x="1143000" y="185057"/>
            <a:ext cx="9100457" cy="1404257"/>
          </a:xfrm>
          <a:prstGeom prst="rightArrow">
            <a:avLst>
              <a:gd fmla="val 50000" name="adj1"/>
              <a:gd fmla="val 50000" name="adj2"/>
            </a:avLst>
          </a:prstGeom>
          <a:solidFill>
            <a:srgbClr val="0070C0"/>
          </a:solidFill>
          <a:ln cap="flat" cmpd="sng" w="15875">
            <a:solidFill>
              <a:srgbClr val="A65F0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4000">
                <a:solidFill>
                  <a:schemeClr val="lt1"/>
                </a:solidFill>
                <a:latin typeface="Calibri"/>
                <a:ea typeface="Calibri"/>
                <a:cs typeface="Calibri"/>
                <a:sym typeface="Calibri"/>
              </a:rPr>
              <a:t>The Road Ahead - FY21 Goals</a:t>
            </a:r>
            <a:endParaRPr/>
          </a:p>
        </p:txBody>
      </p:sp>
      <p:sp>
        <p:nvSpPr>
          <p:cNvPr id="145" name="Google Shape;145;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en-US"/>
              <a:t>Cybersecurity in Space</a:t>
            </a:r>
            <a:endParaRPr/>
          </a:p>
        </p:txBody>
      </p:sp>
      <p:sp>
        <p:nvSpPr>
          <p:cNvPr id="152" name="Google Shape;152;p1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127000" lvl="0" marL="91440" rtl="0" algn="l">
              <a:lnSpc>
                <a:spcPct val="90000"/>
              </a:lnSpc>
              <a:spcBef>
                <a:spcPts val="0"/>
              </a:spcBef>
              <a:spcAft>
                <a:spcPts val="0"/>
              </a:spcAft>
              <a:buSzPts val="2000"/>
              <a:buChar char=" "/>
            </a:pPr>
            <a:r>
              <a:rPr lang="en-US" u="sng"/>
              <a:t>Space Policy Directive-5—Cybersecurity Principles for Space Systems </a:t>
            </a:r>
            <a:r>
              <a:rPr i="1" lang="en-US" sz="1800"/>
              <a:t>(High-level Summary*)</a:t>
            </a:r>
            <a:endParaRPr/>
          </a:p>
          <a:p>
            <a:pPr indent="-182880" lvl="1" marL="384048" rtl="0" algn="l">
              <a:lnSpc>
                <a:spcPct val="90000"/>
              </a:lnSpc>
              <a:spcBef>
                <a:spcPts val="400"/>
              </a:spcBef>
              <a:spcAft>
                <a:spcPts val="0"/>
              </a:spcAft>
              <a:buSzPts val="1800"/>
              <a:buFont typeface="Arial"/>
              <a:buChar char="•"/>
            </a:pPr>
            <a:r>
              <a:rPr lang="en-US"/>
              <a:t>Space system configurations should be resourced and actively managed to achieve and maintain an effective and resilient cyber survivability posture throughout the space system lifecycle.</a:t>
            </a:r>
            <a:endParaRPr/>
          </a:p>
          <a:p>
            <a:pPr indent="-182880" lvl="1" marL="384048" rtl="0" algn="l">
              <a:lnSpc>
                <a:spcPct val="90000"/>
              </a:lnSpc>
              <a:spcBef>
                <a:spcPts val="600"/>
              </a:spcBef>
              <a:spcAft>
                <a:spcPts val="0"/>
              </a:spcAft>
              <a:buSzPts val="1800"/>
              <a:buFont typeface="Arial"/>
              <a:buChar char="•"/>
            </a:pPr>
            <a:r>
              <a:rPr lang="en-US"/>
              <a:t>Space systems and their supporting infrastructure, including software, should be developed and operated using risk-based, cybersecurity-informed engineering.  </a:t>
            </a:r>
            <a:endParaRPr/>
          </a:p>
          <a:p>
            <a:pPr indent="-182880" lvl="1" marL="384048" rtl="0" algn="l">
              <a:lnSpc>
                <a:spcPct val="90000"/>
              </a:lnSpc>
              <a:spcBef>
                <a:spcPts val="600"/>
              </a:spcBef>
              <a:spcAft>
                <a:spcPts val="0"/>
              </a:spcAft>
              <a:buSzPts val="1800"/>
              <a:buFont typeface="Arial"/>
              <a:buChar char="•"/>
            </a:pPr>
            <a:r>
              <a:rPr lang="en-US"/>
              <a:t>Space systems should be developed to continuously monitor, anticipate, and adapt to mitigate evolving malicious cyber activities that could manipulate, deny, degrade, disrupt, destroy, surveil, or eavesdrop on space system operations.  </a:t>
            </a:r>
            <a:endParaRPr/>
          </a:p>
          <a:p>
            <a:pPr indent="-182880" lvl="1" marL="384048" rtl="0" algn="l">
              <a:lnSpc>
                <a:spcPct val="90000"/>
              </a:lnSpc>
              <a:spcBef>
                <a:spcPts val="600"/>
              </a:spcBef>
              <a:spcAft>
                <a:spcPts val="0"/>
              </a:spcAft>
              <a:buSzPts val="1800"/>
              <a:buFont typeface="Arial"/>
              <a:buChar char="•"/>
            </a:pPr>
            <a:r>
              <a:rPr lang="en-US"/>
              <a:t>Space system owners and operators should develop and implement cybersecurity plans for their space systems that incorporate capabilities to ensure operators or automated control center systems can retain or recover positive control of space vehicles.</a:t>
            </a:r>
            <a:endParaRPr/>
          </a:p>
          <a:p>
            <a:pPr indent="0" lvl="0" marL="0" rtl="0" algn="l">
              <a:lnSpc>
                <a:spcPct val="90000"/>
              </a:lnSpc>
              <a:spcBef>
                <a:spcPts val="1600"/>
              </a:spcBef>
              <a:spcAft>
                <a:spcPts val="0"/>
              </a:spcAft>
              <a:buSzPts val="1600"/>
              <a:buNone/>
            </a:pPr>
            <a:r>
              <a:rPr i="1" lang="en-US" sz="1600"/>
              <a:t>*The NASA Cybersecurity Task Team recommends implementing many of the SPD-5 requirements, including a Cybersecurity Engineering discipline within the entire lifecycle of mission projects.</a:t>
            </a:r>
            <a:endParaRPr/>
          </a:p>
          <a:p>
            <a:pPr indent="0" lvl="0" marL="91440" rtl="0" algn="l">
              <a:lnSpc>
                <a:spcPct val="90000"/>
              </a:lnSpc>
              <a:spcBef>
                <a:spcPts val="1400"/>
              </a:spcBef>
              <a:spcAft>
                <a:spcPts val="0"/>
              </a:spcAft>
              <a:buSzPts val="2000"/>
              <a:buFont typeface="Arial"/>
              <a:buNone/>
            </a:pPr>
            <a:r>
              <a:t/>
            </a:r>
            <a:endParaRPr/>
          </a:p>
        </p:txBody>
      </p:sp>
      <p:sp>
        <p:nvSpPr>
          <p:cNvPr id="153" name="Google Shape;153;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3600"/>
              <a:buFont typeface="Calibri"/>
              <a:buNone/>
            </a:pPr>
            <a:r>
              <a:rPr lang="en-US" sz="3600"/>
              <a:t>Cybersecurity in IT </a:t>
            </a:r>
            <a:r>
              <a:rPr lang="en-US" sz="3600" u="sng"/>
              <a:t>and</a:t>
            </a:r>
            <a:r>
              <a:rPr lang="en-US" sz="3600"/>
              <a:t> Business Strategy</a:t>
            </a:r>
            <a:endParaRPr/>
          </a:p>
        </p:txBody>
      </p:sp>
      <p:sp>
        <p:nvSpPr>
          <p:cNvPr id="160" name="Google Shape;160;p17"/>
          <p:cNvSpPr txBox="1"/>
          <p:nvPr>
            <p:ph idx="1" type="body"/>
          </p:nvPr>
        </p:nvSpPr>
        <p:spPr>
          <a:xfrm>
            <a:off x="1097280" y="1845733"/>
            <a:ext cx="10058400" cy="4442771"/>
          </a:xfrm>
          <a:prstGeom prst="rect">
            <a:avLst/>
          </a:prstGeom>
          <a:noFill/>
          <a:ln>
            <a:noFill/>
          </a:ln>
        </p:spPr>
        <p:txBody>
          <a:bodyPr anchorCtr="0" anchor="t" bIns="45700" lIns="0" spcFirstLastPara="1" rIns="0" wrap="square" tIns="45700">
            <a:noAutofit/>
          </a:bodyPr>
          <a:lstStyle/>
          <a:p>
            <a:pPr indent="0" lvl="0" marL="0" rtl="0" algn="l">
              <a:lnSpc>
                <a:spcPct val="90000"/>
              </a:lnSpc>
              <a:spcBef>
                <a:spcPts val="0"/>
              </a:spcBef>
              <a:spcAft>
                <a:spcPts val="0"/>
              </a:spcAft>
              <a:buSzPts val="2000"/>
              <a:buNone/>
            </a:pPr>
            <a:r>
              <a:rPr lang="en-US"/>
              <a:t>Include cybersecurity as part of IT and business strategy through collaborative and constructive relationships between cybersecurity professionals and organizational stakeholders. </a:t>
            </a:r>
            <a:endParaRPr/>
          </a:p>
          <a:p>
            <a:pPr indent="-182880" lvl="1" marL="384048" rtl="0" algn="l">
              <a:lnSpc>
                <a:spcPct val="90000"/>
              </a:lnSpc>
              <a:spcBef>
                <a:spcPts val="400"/>
              </a:spcBef>
              <a:spcAft>
                <a:spcPts val="0"/>
              </a:spcAft>
              <a:buSzPts val="1800"/>
              <a:buFont typeface="Arial"/>
              <a:buChar char="•"/>
            </a:pPr>
            <a:r>
              <a:rPr lang="en-US"/>
              <a:t>Embed cybersecurity by default. </a:t>
            </a:r>
            <a:endParaRPr/>
          </a:p>
          <a:p>
            <a:pPr indent="-182880" lvl="1" marL="384048" rtl="0" algn="l">
              <a:lnSpc>
                <a:spcPct val="90000"/>
              </a:lnSpc>
              <a:spcBef>
                <a:spcPts val="600"/>
              </a:spcBef>
              <a:spcAft>
                <a:spcPts val="0"/>
              </a:spcAft>
              <a:buSzPts val="1800"/>
              <a:buFont typeface="Arial"/>
              <a:buChar char="•"/>
            </a:pPr>
            <a:r>
              <a:rPr lang="en-US"/>
              <a:t>Security should be automated and included as standards rather than relying solely on project gate reviews to catch issues. </a:t>
            </a:r>
            <a:endParaRPr/>
          </a:p>
          <a:p>
            <a:pPr indent="-182880" lvl="1" marL="384048" rtl="0" algn="l">
              <a:lnSpc>
                <a:spcPct val="90000"/>
              </a:lnSpc>
              <a:spcBef>
                <a:spcPts val="600"/>
              </a:spcBef>
              <a:spcAft>
                <a:spcPts val="0"/>
              </a:spcAft>
              <a:buSzPts val="1800"/>
              <a:buFont typeface="Arial"/>
              <a:buChar char="•"/>
            </a:pPr>
            <a:r>
              <a:rPr lang="en-US"/>
              <a:t>Link cybersecurity to reliable operations and business continuity. </a:t>
            </a:r>
            <a:endParaRPr/>
          </a:p>
          <a:p>
            <a:pPr indent="-182880" lvl="1" marL="384048" rtl="0" algn="l">
              <a:lnSpc>
                <a:spcPct val="90000"/>
              </a:lnSpc>
              <a:spcBef>
                <a:spcPts val="600"/>
              </a:spcBef>
              <a:spcAft>
                <a:spcPts val="0"/>
              </a:spcAft>
              <a:buSzPts val="1800"/>
              <a:buFont typeface="Arial"/>
              <a:buChar char="•"/>
            </a:pPr>
            <a:r>
              <a:rPr lang="en-US"/>
              <a:t>Be mindful of an IT strategy that adds security controls that exceed compliance budgets. Focus groups and user acceptance testing should be conducted to get early feedback on security proposals.</a:t>
            </a:r>
            <a:endParaRPr/>
          </a:p>
          <a:p>
            <a:pPr indent="0" lvl="0" marL="0" rtl="0" algn="l">
              <a:lnSpc>
                <a:spcPct val="90000"/>
              </a:lnSpc>
              <a:spcBef>
                <a:spcPts val="1600"/>
              </a:spcBef>
              <a:spcAft>
                <a:spcPts val="0"/>
              </a:spcAft>
              <a:buSzPts val="2000"/>
              <a:buNone/>
            </a:pPr>
            <a:r>
              <a:rPr lang="en-US"/>
              <a:t>Additionally, cybersecurity should align to business goals such as:</a:t>
            </a:r>
            <a:endParaRPr/>
          </a:p>
          <a:p>
            <a:pPr indent="-182880" lvl="1" marL="384048" rtl="0" algn="l">
              <a:lnSpc>
                <a:spcPct val="90000"/>
              </a:lnSpc>
              <a:spcBef>
                <a:spcPts val="400"/>
              </a:spcBef>
              <a:spcAft>
                <a:spcPts val="0"/>
              </a:spcAft>
              <a:buSzPts val="1800"/>
              <a:buFont typeface="Arial"/>
              <a:buChar char="•"/>
            </a:pPr>
            <a:r>
              <a:rPr lang="en-US"/>
              <a:t>Improved Efficiency</a:t>
            </a:r>
            <a:endParaRPr/>
          </a:p>
          <a:p>
            <a:pPr indent="-182880" lvl="1" marL="384048" rtl="0" algn="l">
              <a:lnSpc>
                <a:spcPct val="90000"/>
              </a:lnSpc>
              <a:spcBef>
                <a:spcPts val="600"/>
              </a:spcBef>
              <a:spcAft>
                <a:spcPts val="0"/>
              </a:spcAft>
              <a:buSzPts val="1800"/>
              <a:buFont typeface="Arial"/>
              <a:buChar char="•"/>
            </a:pPr>
            <a:r>
              <a:rPr lang="en-US"/>
              <a:t>Risk Mitigation</a:t>
            </a:r>
            <a:endParaRPr/>
          </a:p>
          <a:p>
            <a:pPr indent="-182880" lvl="1" marL="384048" rtl="0" algn="l">
              <a:lnSpc>
                <a:spcPct val="90000"/>
              </a:lnSpc>
              <a:spcBef>
                <a:spcPts val="600"/>
              </a:spcBef>
              <a:spcAft>
                <a:spcPts val="0"/>
              </a:spcAft>
              <a:buSzPts val="1800"/>
              <a:buFont typeface="Arial"/>
              <a:buChar char="•"/>
            </a:pPr>
            <a:r>
              <a:rPr lang="en-US"/>
              <a:t>Increased Revenue </a:t>
            </a:r>
            <a:endParaRPr/>
          </a:p>
          <a:p>
            <a:pPr indent="-182880" lvl="1" marL="384048" rtl="0" algn="l">
              <a:lnSpc>
                <a:spcPct val="90000"/>
              </a:lnSpc>
              <a:spcBef>
                <a:spcPts val="600"/>
              </a:spcBef>
              <a:spcAft>
                <a:spcPts val="0"/>
              </a:spcAft>
              <a:buSzPts val="1800"/>
              <a:buFont typeface="Arial"/>
              <a:buChar char="•"/>
            </a:pPr>
            <a:r>
              <a:rPr lang="en-US"/>
              <a:t>Improved Organizational Performance </a:t>
            </a:r>
            <a:endParaRPr/>
          </a:p>
        </p:txBody>
      </p:sp>
      <p:sp>
        <p:nvSpPr>
          <p:cNvPr id="161" name="Google Shape;161;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3600"/>
              <a:buFont typeface="Calibri"/>
              <a:buNone/>
            </a:pPr>
            <a:r>
              <a:rPr lang="en-US" sz="3600"/>
              <a:t>Impact of Emerging Technologies on Cybersecurity</a:t>
            </a:r>
            <a:endParaRPr/>
          </a:p>
        </p:txBody>
      </p:sp>
      <p:sp>
        <p:nvSpPr>
          <p:cNvPr id="168" name="Google Shape;168;p18"/>
          <p:cNvSpPr txBox="1"/>
          <p:nvPr>
            <p:ph idx="1" type="body"/>
          </p:nvPr>
        </p:nvSpPr>
        <p:spPr>
          <a:xfrm>
            <a:off x="1208314" y="1845734"/>
            <a:ext cx="9840686" cy="4023360"/>
          </a:xfrm>
          <a:prstGeom prst="rect">
            <a:avLst/>
          </a:prstGeom>
          <a:noFill/>
          <a:ln>
            <a:noFill/>
          </a:ln>
        </p:spPr>
        <p:txBody>
          <a:bodyPr anchorCtr="0" anchor="t" bIns="45700" lIns="0" spcFirstLastPara="1" rIns="0" wrap="square" tIns="45700">
            <a:noAutofit/>
          </a:bodyPr>
          <a:lstStyle/>
          <a:p>
            <a:pPr indent="0" lvl="0" marL="0" rtl="0" algn="l">
              <a:lnSpc>
                <a:spcPct val="90000"/>
              </a:lnSpc>
              <a:spcBef>
                <a:spcPts val="0"/>
              </a:spcBef>
              <a:spcAft>
                <a:spcPts val="0"/>
              </a:spcAft>
              <a:buSzPts val="2400"/>
              <a:buNone/>
            </a:pPr>
            <a:r>
              <a:rPr lang="en-US" sz="2400"/>
              <a:t>It is imperative to understand emerging technologies and how they impact cybersecurity. </a:t>
            </a:r>
            <a:endParaRPr/>
          </a:p>
          <a:p>
            <a:pPr indent="-182880" lvl="1" marL="384048" rtl="0" algn="l">
              <a:lnSpc>
                <a:spcPct val="90000"/>
              </a:lnSpc>
              <a:spcBef>
                <a:spcPts val="400"/>
              </a:spcBef>
              <a:spcAft>
                <a:spcPts val="0"/>
              </a:spcAft>
              <a:buSzPts val="2400"/>
              <a:buFont typeface="Arial"/>
              <a:buChar char="•"/>
            </a:pPr>
            <a:r>
              <a:rPr lang="en-US" sz="2400"/>
              <a:t>Disruptive events such as the COVID-19 pandemic has affected traditional methods of working, such as increased utilization of remote technologies like cloud computing services. </a:t>
            </a:r>
            <a:endParaRPr/>
          </a:p>
          <a:p>
            <a:pPr indent="-182880" lvl="1" marL="384048" rtl="0" algn="l">
              <a:lnSpc>
                <a:spcPct val="90000"/>
              </a:lnSpc>
              <a:spcBef>
                <a:spcPts val="600"/>
              </a:spcBef>
              <a:spcAft>
                <a:spcPts val="0"/>
              </a:spcAft>
              <a:buSzPts val="2400"/>
              <a:buFont typeface="Arial"/>
              <a:buChar char="•"/>
            </a:pPr>
            <a:r>
              <a:rPr lang="en-US" sz="2400"/>
              <a:t>It is essential to understand and document how these technology shifts effect cybersecurity to better manage risks. </a:t>
            </a:r>
            <a:endParaRPr/>
          </a:p>
          <a:p>
            <a:pPr indent="-182880" lvl="1" marL="384048" rtl="0" algn="l">
              <a:lnSpc>
                <a:spcPct val="90000"/>
              </a:lnSpc>
              <a:spcBef>
                <a:spcPts val="600"/>
              </a:spcBef>
              <a:spcAft>
                <a:spcPts val="0"/>
              </a:spcAft>
              <a:buSzPts val="2400"/>
              <a:buFont typeface="Arial"/>
              <a:buChar char="•"/>
            </a:pPr>
            <a:r>
              <a:rPr lang="en-US" sz="2400"/>
              <a:t>Consequently, secure access for remote workers is now tied to business continuity. </a:t>
            </a:r>
            <a:endParaRPr/>
          </a:p>
          <a:p>
            <a:pPr indent="-182880" lvl="1" marL="384048" rtl="0" algn="l">
              <a:lnSpc>
                <a:spcPct val="90000"/>
              </a:lnSpc>
              <a:spcBef>
                <a:spcPts val="600"/>
              </a:spcBef>
              <a:spcAft>
                <a:spcPts val="0"/>
              </a:spcAft>
              <a:buSzPts val="2400"/>
              <a:buFont typeface="Arial"/>
              <a:buChar char="•"/>
            </a:pPr>
            <a:r>
              <a:rPr lang="en-US" sz="2400"/>
              <a:t>It is crucial to build resiliency and redundancy to authentication systems. </a:t>
            </a:r>
            <a:endParaRPr/>
          </a:p>
          <a:p>
            <a:pPr indent="0" lvl="0" marL="91440" rtl="0" algn="l">
              <a:lnSpc>
                <a:spcPct val="90000"/>
              </a:lnSpc>
              <a:spcBef>
                <a:spcPts val="1600"/>
              </a:spcBef>
              <a:spcAft>
                <a:spcPts val="0"/>
              </a:spcAft>
              <a:buSzPts val="2000"/>
              <a:buNone/>
            </a:pPr>
            <a:r>
              <a:t/>
            </a:r>
            <a:endParaRPr/>
          </a:p>
        </p:txBody>
      </p:sp>
      <p:sp>
        <p:nvSpPr>
          <p:cNvPr id="169" name="Google Shape;169;p1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en-US"/>
              <a:t>Future Cybersecurity Trends</a:t>
            </a:r>
            <a:endParaRPr/>
          </a:p>
        </p:txBody>
      </p:sp>
      <p:sp>
        <p:nvSpPr>
          <p:cNvPr id="176" name="Google Shape;176;p19"/>
          <p:cNvSpPr txBox="1"/>
          <p:nvPr>
            <p:ph idx="1" type="body"/>
          </p:nvPr>
        </p:nvSpPr>
        <p:spPr>
          <a:xfrm>
            <a:off x="1097279" y="1845733"/>
            <a:ext cx="10833463" cy="4370009"/>
          </a:xfrm>
          <a:prstGeom prst="rect">
            <a:avLst/>
          </a:prstGeom>
          <a:noFill/>
          <a:ln>
            <a:noFill/>
          </a:ln>
        </p:spPr>
        <p:txBody>
          <a:bodyPr anchorCtr="0" anchor="t" bIns="45700" lIns="0" spcFirstLastPara="1" rIns="0" wrap="square" tIns="45700">
            <a:noAutofit/>
          </a:bodyPr>
          <a:lstStyle/>
          <a:p>
            <a:pPr indent="-114300" lvl="0" marL="91440" rtl="0" algn="l">
              <a:lnSpc>
                <a:spcPct val="90000"/>
              </a:lnSpc>
              <a:spcBef>
                <a:spcPts val="0"/>
              </a:spcBef>
              <a:spcAft>
                <a:spcPts val="0"/>
              </a:spcAft>
              <a:buSzPts val="1800"/>
              <a:buFont typeface="Arial"/>
              <a:buChar char="•"/>
            </a:pPr>
            <a:r>
              <a:rPr lang="en-US" sz="1800"/>
              <a:t>Primary security challenges: multiple external influences such as the shortage of technical security staff, rapid migration to cloud computing, regulatory compliance requirements and evolving threats.</a:t>
            </a:r>
            <a:endParaRPr/>
          </a:p>
          <a:p>
            <a:pPr indent="-114300" lvl="0" marL="91440" rtl="0" algn="l">
              <a:lnSpc>
                <a:spcPct val="90000"/>
              </a:lnSpc>
              <a:spcBef>
                <a:spcPts val="1400"/>
              </a:spcBef>
              <a:spcAft>
                <a:spcPts val="0"/>
              </a:spcAft>
              <a:buSzPts val="1800"/>
              <a:buFont typeface="Arial"/>
              <a:buChar char="•"/>
            </a:pPr>
            <a:r>
              <a:rPr lang="en-US" sz="1800"/>
              <a:t>Inclusion of a “Trust and Safety” team as part of the cybersecurity organization to manage the organizational internal and external connection points.</a:t>
            </a:r>
            <a:endParaRPr/>
          </a:p>
          <a:p>
            <a:pPr indent="-114300" lvl="0" marL="91440" rtl="0" algn="l">
              <a:lnSpc>
                <a:spcPct val="90000"/>
              </a:lnSpc>
              <a:spcBef>
                <a:spcPts val="1400"/>
              </a:spcBef>
              <a:spcAft>
                <a:spcPts val="0"/>
              </a:spcAft>
              <a:buSzPts val="1800"/>
              <a:buFont typeface="Arial"/>
              <a:buChar char="•"/>
            </a:pPr>
            <a:r>
              <a:rPr lang="en-US" sz="1800"/>
              <a:t>Automate processes and implement controls and risk rating methods to apply zero-trust principles to manage third-party access to organizational systems and data.</a:t>
            </a:r>
            <a:endParaRPr/>
          </a:p>
          <a:p>
            <a:pPr indent="-114300" lvl="0" marL="91440" rtl="0" algn="l">
              <a:lnSpc>
                <a:spcPct val="90000"/>
              </a:lnSpc>
              <a:spcBef>
                <a:spcPts val="1400"/>
              </a:spcBef>
              <a:spcAft>
                <a:spcPts val="0"/>
              </a:spcAft>
              <a:buSzPts val="1800"/>
              <a:buFont typeface="Arial"/>
              <a:buChar char="•"/>
            </a:pPr>
            <a:r>
              <a:rPr lang="en-US" sz="1800"/>
              <a:t>Utilizing risk quantification solutions to understand the importance of organizational assets and how it impacts the business to aid leaders in decision making</a:t>
            </a:r>
            <a:endParaRPr/>
          </a:p>
          <a:p>
            <a:pPr indent="-114300" lvl="0" marL="91440" rtl="0" algn="l">
              <a:lnSpc>
                <a:spcPct val="90000"/>
              </a:lnSpc>
              <a:spcBef>
                <a:spcPts val="1400"/>
              </a:spcBef>
              <a:spcAft>
                <a:spcPts val="0"/>
              </a:spcAft>
              <a:buSzPts val="1800"/>
              <a:buFont typeface="Arial"/>
              <a:buChar char="•"/>
            </a:pPr>
            <a:r>
              <a:rPr lang="en-US" sz="1800"/>
              <a:t>Utilizing artificial intelligence (AI), machine learning (ML), extended detection and response (XDR) tools to improve cybersecurity operations </a:t>
            </a:r>
            <a:endParaRPr/>
          </a:p>
          <a:p>
            <a:pPr indent="-114300" lvl="0" marL="91440" rtl="0" algn="l">
              <a:lnSpc>
                <a:spcPct val="90000"/>
              </a:lnSpc>
              <a:spcBef>
                <a:spcPts val="1400"/>
              </a:spcBef>
              <a:spcAft>
                <a:spcPts val="0"/>
              </a:spcAft>
              <a:buSzPts val="1800"/>
              <a:buFont typeface="Arial"/>
              <a:buChar char="•"/>
            </a:pPr>
            <a:r>
              <a:rPr lang="en-US" sz="1800"/>
              <a:t>Responding to cyber-attacks by bots that use automation to avoid detection with automated response mechanisms </a:t>
            </a:r>
            <a:endParaRPr/>
          </a:p>
          <a:p>
            <a:pPr indent="-114300" lvl="0" marL="91440" rtl="0" algn="l">
              <a:lnSpc>
                <a:spcPct val="90000"/>
              </a:lnSpc>
              <a:spcBef>
                <a:spcPts val="1400"/>
              </a:spcBef>
              <a:spcAft>
                <a:spcPts val="0"/>
              </a:spcAft>
              <a:buSzPts val="1800"/>
              <a:buFont typeface="Arial"/>
              <a:buChar char="•"/>
            </a:pPr>
            <a:r>
              <a:rPr lang="en-US" sz="1800"/>
              <a:t>Combining traditional LAN security functions with WAN capabilities, integration of security into the network design in highly segmented networking environments </a:t>
            </a:r>
            <a:endParaRPr/>
          </a:p>
          <a:p>
            <a:pPr indent="0" lvl="0" marL="91440" rtl="0" algn="l">
              <a:lnSpc>
                <a:spcPct val="90000"/>
              </a:lnSpc>
              <a:spcBef>
                <a:spcPts val="1400"/>
              </a:spcBef>
              <a:spcAft>
                <a:spcPts val="0"/>
              </a:spcAft>
              <a:buSzPts val="1800"/>
              <a:buFont typeface="Arial"/>
              <a:buNone/>
            </a:pPr>
            <a:r>
              <a:t/>
            </a:r>
            <a:endParaRPr sz="1800"/>
          </a:p>
        </p:txBody>
      </p:sp>
      <p:sp>
        <p:nvSpPr>
          <p:cNvPr id="177" name="Google Shape;177;p1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800"/>
              <a:buFont typeface="Calibri"/>
              <a:buNone/>
            </a:pPr>
            <a:r>
              <a:rPr lang="en-US"/>
              <a:t>Research Sources</a:t>
            </a:r>
            <a:endParaRPr/>
          </a:p>
        </p:txBody>
      </p:sp>
      <p:sp>
        <p:nvSpPr>
          <p:cNvPr id="184" name="Google Shape;184;p20"/>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107950" lvl="0" marL="91440" rtl="0" algn="l">
              <a:lnSpc>
                <a:spcPct val="70000"/>
              </a:lnSpc>
              <a:spcBef>
                <a:spcPts val="0"/>
              </a:spcBef>
              <a:spcAft>
                <a:spcPts val="0"/>
              </a:spcAft>
              <a:buSzPts val="1700"/>
              <a:buFont typeface="Courier New"/>
              <a:buChar char="o"/>
            </a:pPr>
            <a:r>
              <a:rPr lang="en-US" sz="1700" u="sng">
                <a:solidFill>
                  <a:schemeClr val="hlink"/>
                </a:solidFill>
                <a:hlinkClick r:id="rId3"/>
              </a:rPr>
              <a:t>https://www.whitehouse.gov/presidential-actions/memorandum-space-policy-directive-5-cybersecurity-principles-space-systems/</a:t>
            </a:r>
            <a:endParaRPr/>
          </a:p>
          <a:p>
            <a:pPr indent="-107950" lvl="0" marL="91440" rtl="0" algn="l">
              <a:lnSpc>
                <a:spcPct val="70000"/>
              </a:lnSpc>
              <a:spcBef>
                <a:spcPts val="1400"/>
              </a:spcBef>
              <a:spcAft>
                <a:spcPts val="0"/>
              </a:spcAft>
              <a:buSzPts val="1700"/>
              <a:buFont typeface="Courier New"/>
              <a:buChar char="o"/>
            </a:pPr>
            <a:r>
              <a:rPr lang="en-US" sz="1700" u="sng">
                <a:solidFill>
                  <a:schemeClr val="hlink"/>
                </a:solidFill>
                <a:hlinkClick r:id="rId4"/>
              </a:rPr>
              <a:t>https://www.forrester.com/report/CIOs+Take+Four+Steps+To+Integrate+Cybersecurity+And+Privacy+Into+Your+Strategy/-/E-RES143654</a:t>
            </a:r>
            <a:endParaRPr/>
          </a:p>
          <a:p>
            <a:pPr indent="-107950" lvl="0" marL="91440" rtl="0" algn="l">
              <a:lnSpc>
                <a:spcPct val="70000"/>
              </a:lnSpc>
              <a:spcBef>
                <a:spcPts val="1400"/>
              </a:spcBef>
              <a:spcAft>
                <a:spcPts val="0"/>
              </a:spcAft>
              <a:buSzPts val="1700"/>
              <a:buFont typeface="Courier New"/>
              <a:buChar char="o"/>
            </a:pPr>
            <a:r>
              <a:rPr lang="en-US" sz="1700" u="sng">
                <a:solidFill>
                  <a:schemeClr val="hlink"/>
                </a:solidFill>
                <a:hlinkClick r:id="rId5"/>
              </a:rPr>
              <a:t>https://www.forrester.com/report/Take+On+More+Business+Risk+Using+A+WorldClass+GRC+Program/-/E-RES78201</a:t>
            </a:r>
            <a:endParaRPr/>
          </a:p>
          <a:p>
            <a:pPr indent="-107950" lvl="0" marL="91440" rtl="0" algn="l">
              <a:lnSpc>
                <a:spcPct val="70000"/>
              </a:lnSpc>
              <a:spcBef>
                <a:spcPts val="1400"/>
              </a:spcBef>
              <a:spcAft>
                <a:spcPts val="0"/>
              </a:spcAft>
              <a:buSzPts val="1700"/>
              <a:buFont typeface="Courier New"/>
              <a:buChar char="o"/>
            </a:pPr>
            <a:r>
              <a:rPr lang="en-US" sz="1700" u="sng">
                <a:solidFill>
                  <a:schemeClr val="hlink"/>
                </a:solidFill>
                <a:hlinkClick r:id="rId6"/>
              </a:rPr>
              <a:t>https://www.forrester.com/fn/1fxTKia7eYFcDCZrieHlwX?utm_source=fn_predictions_lp&amp;utm_medium=web&amp;utm_campaign=predictions_2021</a:t>
            </a:r>
            <a:endParaRPr/>
          </a:p>
          <a:p>
            <a:pPr indent="-107950" lvl="0" marL="91440" rtl="0" algn="l">
              <a:lnSpc>
                <a:spcPct val="70000"/>
              </a:lnSpc>
              <a:spcBef>
                <a:spcPts val="1400"/>
              </a:spcBef>
              <a:spcAft>
                <a:spcPts val="0"/>
              </a:spcAft>
              <a:buSzPts val="1700"/>
              <a:buFont typeface="Courier New"/>
              <a:buChar char="o"/>
            </a:pPr>
            <a:r>
              <a:rPr lang="en-US" sz="1700" u="sng">
                <a:solidFill>
                  <a:schemeClr val="hlink"/>
                </a:solidFill>
                <a:hlinkClick r:id="rId7"/>
              </a:rPr>
              <a:t>https://www.forrester.com/report/Drive+Growth+With+Customer+Trust+And+Build+Brand+Resilience/-/E-RES144233</a:t>
            </a:r>
            <a:endParaRPr sz="1700"/>
          </a:p>
          <a:p>
            <a:pPr indent="-107950" lvl="0" marL="91440" rtl="0" algn="l">
              <a:lnSpc>
                <a:spcPct val="70000"/>
              </a:lnSpc>
              <a:spcBef>
                <a:spcPts val="1400"/>
              </a:spcBef>
              <a:spcAft>
                <a:spcPts val="0"/>
              </a:spcAft>
              <a:buSzPts val="1700"/>
              <a:buFont typeface="Courier New"/>
              <a:buChar char="o"/>
            </a:pPr>
            <a:r>
              <a:rPr lang="en-US" sz="1700" u="sng">
                <a:solidFill>
                  <a:schemeClr val="hlink"/>
                </a:solidFill>
                <a:hlinkClick r:id="rId8"/>
              </a:rPr>
              <a:t>https://www.forrester.com/report/Optimize+Your+Cybersecurity+And+Privacy+Process+To+Maximize+Business+Success/-/E-RES144318</a:t>
            </a:r>
            <a:endParaRPr sz="1700"/>
          </a:p>
          <a:p>
            <a:pPr indent="-107950" lvl="0" marL="91440" rtl="0" algn="l">
              <a:lnSpc>
                <a:spcPct val="70000"/>
              </a:lnSpc>
              <a:spcBef>
                <a:spcPts val="1400"/>
              </a:spcBef>
              <a:spcAft>
                <a:spcPts val="0"/>
              </a:spcAft>
              <a:buSzPts val="1700"/>
              <a:buFont typeface="Courier New"/>
              <a:buChar char="o"/>
            </a:pPr>
            <a:r>
              <a:rPr lang="en-US" sz="1700" u="sng">
                <a:solidFill>
                  <a:schemeClr val="hlink"/>
                </a:solidFill>
                <a:hlinkClick r:id="rId9"/>
              </a:rPr>
              <a:t>https://www.forrester.com/report/Build+The+Business+Case+For+Cybersecurity+And+Privacy/-/E-RES141014</a:t>
            </a:r>
            <a:endParaRPr sz="1700" u="sng"/>
          </a:p>
          <a:p>
            <a:pPr indent="-107950" lvl="0" marL="91440" rtl="0" algn="l">
              <a:lnSpc>
                <a:spcPct val="70000"/>
              </a:lnSpc>
              <a:spcBef>
                <a:spcPts val="1400"/>
              </a:spcBef>
              <a:spcAft>
                <a:spcPts val="0"/>
              </a:spcAft>
              <a:buSzPts val="1700"/>
              <a:buFont typeface="Courier New"/>
              <a:buChar char="o"/>
            </a:pPr>
            <a:r>
              <a:rPr lang="en-US" sz="1700" u="sng">
                <a:solidFill>
                  <a:schemeClr val="hlink"/>
                </a:solidFill>
                <a:hlinkClick r:id="rId10"/>
              </a:rPr>
              <a:t>https://www.gartner.com/document/3981492?ref=solrAll&amp;refval=272397133</a:t>
            </a:r>
            <a:endParaRPr sz="1700"/>
          </a:p>
          <a:p>
            <a:pPr indent="0" lvl="0" marL="91440" rtl="0" algn="l">
              <a:lnSpc>
                <a:spcPct val="70000"/>
              </a:lnSpc>
              <a:spcBef>
                <a:spcPts val="1400"/>
              </a:spcBef>
              <a:spcAft>
                <a:spcPts val="0"/>
              </a:spcAft>
              <a:buSzPts val="1700"/>
              <a:buFont typeface="Courier New"/>
              <a:buNone/>
            </a:pPr>
            <a:r>
              <a:t/>
            </a:r>
            <a:endParaRPr sz="1700"/>
          </a:p>
          <a:p>
            <a:pPr indent="0" lvl="0" marL="91440" rtl="0" algn="l">
              <a:lnSpc>
                <a:spcPct val="70000"/>
              </a:lnSpc>
              <a:spcBef>
                <a:spcPts val="1400"/>
              </a:spcBef>
              <a:spcAft>
                <a:spcPts val="0"/>
              </a:spcAft>
              <a:buSzPts val="1700"/>
              <a:buFont typeface="Courier New"/>
              <a:buNone/>
            </a:pPr>
            <a:r>
              <a:t/>
            </a:r>
            <a:endParaRPr sz="1700"/>
          </a:p>
        </p:txBody>
      </p:sp>
      <p:sp>
        <p:nvSpPr>
          <p:cNvPr id="185" name="Google Shape;185;p2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