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787" r:id="rId1"/>
  </p:sldMasterIdLst>
  <p:notesMasterIdLst>
    <p:notesMasterId r:id="rId15"/>
  </p:notesMasterIdLst>
  <p:handoutMasterIdLst>
    <p:handoutMasterId r:id="rId16"/>
  </p:handoutMasterIdLst>
  <p:sldIdLst>
    <p:sldId id="347" r:id="rId2"/>
    <p:sldId id="427" r:id="rId3"/>
    <p:sldId id="404" r:id="rId4"/>
    <p:sldId id="410" r:id="rId5"/>
    <p:sldId id="405" r:id="rId6"/>
    <p:sldId id="412" r:id="rId7"/>
    <p:sldId id="401" r:id="rId8"/>
    <p:sldId id="356" r:id="rId9"/>
    <p:sldId id="354" r:id="rId10"/>
    <p:sldId id="425" r:id="rId11"/>
    <p:sldId id="423" r:id="rId12"/>
    <p:sldId id="428" r:id="rId13"/>
    <p:sldId id="424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377">
          <p15:clr>
            <a:srgbClr val="A4A3A4"/>
          </p15:clr>
        </p15:guide>
        <p15:guide id="2" pos="2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  <a:srgbClr val="FFC19C"/>
    <a:srgbClr val="FFFFCC"/>
    <a:srgbClr val="008040"/>
    <a:srgbClr val="4E039A"/>
    <a:srgbClr val="F3BA00"/>
    <a:srgbClr val="755FAA"/>
    <a:srgbClr val="4B1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316" autoAdjust="0"/>
    <p:restoredTop sz="98531" autoAdjust="0"/>
  </p:normalViewPr>
  <p:slideViewPr>
    <p:cSldViewPr snapToGrid="0">
      <p:cViewPr>
        <p:scale>
          <a:sx n="115" d="100"/>
          <a:sy n="115" d="100"/>
        </p:scale>
        <p:origin x="1640" y="136"/>
      </p:cViewPr>
      <p:guideLst>
        <p:guide orient="horz" pos="377"/>
        <p:guide pos="2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480FBC93-20B2-0B40-A662-C47C91EC8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50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79E281F0-0F85-0B4B-9D75-6E72E814D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4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900B40-3172-AE47-9007-F848320B7AD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6300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7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67" tIns="44934" rIns="89867" bIns="44934"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98EC32-F5C7-B341-B188-EACEF04A1B72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1E0ACB-4F37-4C42-9ABD-F26E07A0930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11912-A704-7B40-9D0E-B2CBDD72B5D5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03F75-600F-CE4C-983A-FE34F17E0273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7FA1BC-9F38-0049-9A81-3430A5F1C02C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727318-BEEF-4741-B3B3-68BF92320070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AF23C6-6733-BA4B-A327-7662F329241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98EC32-F5C7-B341-B188-EACEF04A1B72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14667-3E51-B147-BF1C-F1CCE5F8B003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95FF0-7D66-1D46-A447-0D2F9B421682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Box 34"/>
          <p:cNvSpPr txBox="1">
            <a:spLocks noChangeArrowheads="1"/>
          </p:cNvSpPr>
          <p:nvPr userDrawn="1"/>
        </p:nvSpPr>
        <p:spPr bwMode="auto">
          <a:xfrm>
            <a:off x="304800" y="594738"/>
            <a:ext cx="38306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National Aeronautics and Space Administration</a:t>
            </a:r>
            <a:endParaRPr lang="en-US" sz="800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8" name="Picture 35" descr="Macintosh HD:Users:kagammage:Documents:Customer work:JOBS ON REVIEW:B1999-simms:Diversity_templates:PowerPoint:Meatball_CMYK_1inch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3443" y="318513"/>
            <a:ext cx="87471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34"/>
          <p:cNvSpPr txBox="1">
            <a:spLocks noChangeArrowheads="1"/>
          </p:cNvSpPr>
          <p:nvPr userDrawn="1"/>
        </p:nvSpPr>
        <p:spPr bwMode="auto">
          <a:xfrm>
            <a:off x="304800" y="6394109"/>
            <a:ext cx="11172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 err="1">
                <a:solidFill>
                  <a:srgbClr val="000000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www.nasa.gov</a:t>
            </a:r>
            <a:endParaRPr lang="en-US" sz="1000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22" name="Picture 21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145" y="4741799"/>
            <a:ext cx="920435" cy="1621428"/>
          </a:xfrm>
          <a:prstGeom prst="rect">
            <a:avLst/>
          </a:prstGeom>
        </p:spPr>
      </p:pic>
      <p:pic>
        <p:nvPicPr>
          <p:cNvPr id="6" name="Picture 5" descr="ADL 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692" y="3959669"/>
            <a:ext cx="802080" cy="812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eaVert" anchor="ctr"/>
          <a:lstStyle>
            <a:lvl1pPr algn="l">
              <a:buClrTx/>
              <a:defRPr/>
            </a:lvl1pPr>
            <a:lvl2pPr algn="l">
              <a:buClrTx/>
              <a:defRPr/>
            </a:lvl2pPr>
            <a:lvl3pPr algn="l">
              <a:buClrTx/>
              <a:defRPr/>
            </a:lvl3pPr>
            <a:lvl4pPr algn="l">
              <a:buClrTx/>
              <a:defRPr/>
            </a:lvl4pPr>
            <a:lvl5pPr algn="l"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494520"/>
            <a:ext cx="4154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NASA Goddard Space Flight Center — </a:t>
            </a:r>
            <a:r>
              <a:rPr lang="en-US" b="1" dirty="0"/>
              <a:t>Integrated Design Center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380" y="6500377"/>
            <a:ext cx="1161826" cy="357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D31F283-732C-DE4B-84FD-65E82CFF6A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  <a:prstGeom prst="rect">
            <a:avLst/>
          </a:prstGeo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  <a:prstGeom prst="rect">
            <a:avLst/>
          </a:prstGeom>
        </p:spPr>
        <p:txBody>
          <a:bodyPr vert="eaVert"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494520"/>
            <a:ext cx="4154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NASA Goddard Space Flight Center — </a:t>
            </a:r>
            <a:r>
              <a:rPr lang="en-US" b="1" dirty="0"/>
              <a:t>Integrated Design Center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380" y="6500377"/>
            <a:ext cx="1161826" cy="357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D31F283-732C-DE4B-84FD-65E82CFF6A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644843" indent="-342900">
              <a:buClrTx/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969963" indent="-342900">
              <a:buClrTx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1200150" indent="-285750">
              <a:buClrTx/>
              <a:buFont typeface="Arial"/>
              <a:buChar char="•"/>
              <a:defRPr>
                <a:solidFill>
                  <a:srgbClr val="000000"/>
                </a:solidFill>
              </a:defRPr>
            </a:lvl4pPr>
            <a:lvl5pPr marL="1520190" indent="-285750">
              <a:buClrTx/>
              <a:buFont typeface="Arial"/>
              <a:buChar char="•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193638" y="6494520"/>
            <a:ext cx="4154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/>
              <a:t>NASA Goddard Space Flight Center — </a:t>
            </a:r>
            <a:r>
              <a:rPr lang="en-US" b="1"/>
              <a:t>Integrated Design Center</a:t>
            </a:r>
            <a:endParaRPr lang="en-US" b="1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762380" y="6500377"/>
            <a:ext cx="1161826" cy="357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fld id="{6D31F283-732C-DE4B-84FD-65E82CFF6A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494520"/>
            <a:ext cx="4154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NASA Goddard Space Flight Center — </a:t>
            </a:r>
            <a:r>
              <a:rPr lang="en-US" b="1" dirty="0"/>
              <a:t>Integrated Design Center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380" y="6500377"/>
            <a:ext cx="1161826" cy="357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D31F283-732C-DE4B-84FD-65E82CFF6A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494520"/>
            <a:ext cx="4154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NASA Goddard Space Flight Center — </a:t>
            </a:r>
            <a:r>
              <a:rPr lang="en-US" b="1" dirty="0"/>
              <a:t>Integrated Design Center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380" y="6500377"/>
            <a:ext cx="1161826" cy="357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D31F283-732C-DE4B-84FD-65E82CFF6A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3638" y="6494520"/>
            <a:ext cx="4154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NASA Goddard Space Flight Center — </a:t>
            </a:r>
            <a:r>
              <a:rPr lang="en-US" b="1" dirty="0"/>
              <a:t>Integrated Design Center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62380" y="6500377"/>
            <a:ext cx="1161826" cy="357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D31F283-732C-DE4B-84FD-65E82CFF6A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494520"/>
            <a:ext cx="4154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NASA Goddard Space Flight Center — </a:t>
            </a:r>
            <a:r>
              <a:rPr lang="en-US" b="1" dirty="0"/>
              <a:t>Integrated Design Center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380" y="6500377"/>
            <a:ext cx="1161826" cy="357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D31F283-732C-DE4B-84FD-65E82CFF6A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494520"/>
            <a:ext cx="4154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NASA Goddard Space Flight Center — </a:t>
            </a:r>
            <a:r>
              <a:rPr lang="en-US" b="1" dirty="0"/>
              <a:t>Integrated Design Center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380" y="6500377"/>
            <a:ext cx="1161826" cy="357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D31F283-732C-DE4B-84FD-65E82CFF6A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494520"/>
            <a:ext cx="4154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NASA Goddard Space Flight Center — </a:t>
            </a:r>
            <a:r>
              <a:rPr lang="en-US" b="1" dirty="0"/>
              <a:t>Integrated Design Center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380" y="6500377"/>
            <a:ext cx="1161826" cy="357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D31F283-732C-DE4B-84FD-65E82CFF6A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494520"/>
            <a:ext cx="4154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NASA Goddard Space Flight Center — </a:t>
            </a:r>
            <a:r>
              <a:rPr lang="en-US" b="1" dirty="0"/>
              <a:t>Integrated Design Center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380" y="6500377"/>
            <a:ext cx="1161826" cy="357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D31F283-732C-DE4B-84FD-65E82CFF6A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hidden">
          <a:xfrm>
            <a:off x="6047437" y="1824466"/>
            <a:ext cx="2876430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solidFill>
              <a:srgbClr val="BBE0E3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8"/>
          <p:cNvSpPr>
            <a:spLocks/>
          </p:cNvSpPr>
          <p:nvPr/>
        </p:nvSpPr>
        <p:spPr bwMode="hidden">
          <a:xfrm>
            <a:off x="2619320" y="1696164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solidFill>
              <a:srgbClr val="BBE0E3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2"/>
          <p:cNvSpPr>
            <a:spLocks/>
          </p:cNvSpPr>
          <p:nvPr/>
        </p:nvSpPr>
        <p:spPr bwMode="hidden">
          <a:xfrm>
            <a:off x="2828728" y="1708436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BBE0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6"/>
          <p:cNvSpPr>
            <a:spLocks/>
          </p:cNvSpPr>
          <p:nvPr/>
        </p:nvSpPr>
        <p:spPr bwMode="hidden">
          <a:xfrm>
            <a:off x="5609489" y="1695048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BBE0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1" name="Freeform 10"/>
          <p:cNvSpPr>
            <a:spLocks/>
          </p:cNvSpPr>
          <p:nvPr/>
        </p:nvSpPr>
        <p:spPr bwMode="hidden">
          <a:xfrm>
            <a:off x="228599" y="1679429"/>
            <a:ext cx="8695267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494520"/>
            <a:ext cx="4154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NASA Goddard Space Flight Center — </a:t>
            </a:r>
            <a:r>
              <a:rPr lang="en-US" b="1" dirty="0"/>
              <a:t>Integrated Design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380" y="6500377"/>
            <a:ext cx="1161826" cy="357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D31F283-732C-DE4B-84FD-65E82CFF6A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6546850" y="6102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44843" indent="-3429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•"/>
        <a:defRPr sz="2200" kern="1200">
          <a:solidFill>
            <a:srgbClr val="000000"/>
          </a:solidFill>
          <a:latin typeface="+mn-lt"/>
          <a:ea typeface="+mn-ea"/>
          <a:cs typeface="+mn-cs"/>
        </a:defRPr>
      </a:lvl2pPr>
      <a:lvl3pPr marL="969963" indent="-3429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28575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520190" indent="-28575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59187" y="1547933"/>
            <a:ext cx="7772400" cy="2546509"/>
          </a:xfrm>
        </p:spPr>
        <p:txBody>
          <a:bodyPr>
            <a:normAutofit fontScale="90000"/>
          </a:bodyPr>
          <a:lstStyle/>
          <a:p>
            <a:pPr algn="l" eaLnBrk="1" hangingPunct="1"/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Overview of the GSFC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Integrated Design Center (IDC)</a:t>
            </a:r>
            <a:br>
              <a:rPr lang="en-US" dirty="0">
                <a:latin typeface="Arial"/>
                <a:cs typeface="Arial"/>
              </a:rPr>
            </a:b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1536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59186" y="2583025"/>
            <a:ext cx="4131027" cy="1316638"/>
          </a:xfrm>
        </p:spPr>
        <p:txBody>
          <a:bodyPr>
            <a:normAutofit/>
          </a:bodyPr>
          <a:lstStyle/>
          <a:p>
            <a:pPr algn="l" eaLnBrk="1" hangingPunct="1"/>
            <a:endParaRPr lang="en-US" dirty="0">
              <a:latin typeface="Arial"/>
              <a:cs typeface="Arial"/>
            </a:endParaRPr>
          </a:p>
          <a:p>
            <a:pPr algn="l" eaLnBrk="1" hangingPunct="1"/>
            <a:endParaRPr lang="en-US" dirty="0">
              <a:latin typeface="Arial"/>
              <a:cs typeface="Arial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943466" y="4693802"/>
            <a:ext cx="2600786" cy="1169551"/>
          </a:xfrm>
          <a:prstGeom prst="rect">
            <a:avLst/>
          </a:prstGeom>
          <a:noFill/>
          <a:ln w="12700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Jennifer Medlin Bracken</a:t>
            </a:r>
            <a:endParaRPr lang="en-US" sz="1600" dirty="0">
              <a:latin typeface="Arial"/>
              <a:cs typeface="Arial"/>
            </a:endParaRPr>
          </a:p>
          <a:p>
            <a:pPr algn="r"/>
            <a:r>
              <a:rPr lang="en-US" sz="1400" dirty="0">
                <a:latin typeface="Arial"/>
                <a:cs typeface="Arial"/>
              </a:rPr>
              <a:t>IDC Manager</a:t>
            </a:r>
          </a:p>
          <a:p>
            <a:pPr algn="r"/>
            <a:r>
              <a:rPr lang="en-US" sz="1400" dirty="0">
                <a:latin typeface="Arial"/>
                <a:cs typeface="Arial"/>
              </a:rPr>
              <a:t>301-286-5127</a:t>
            </a:r>
          </a:p>
          <a:p>
            <a:pPr algn="r"/>
            <a:r>
              <a:rPr lang="en-US" sz="1400" dirty="0" err="1">
                <a:latin typeface="Arial"/>
                <a:cs typeface="Arial"/>
              </a:rPr>
              <a:t>Jennifer.M.Bracken@nasa.gov</a:t>
            </a:r>
            <a:endParaRPr lang="en-US" sz="1400" b="1" dirty="0">
              <a:latin typeface="Arial"/>
              <a:cs typeface="Arial"/>
            </a:endParaRPr>
          </a:p>
          <a:p>
            <a:pPr algn="r"/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323843" y="6462713"/>
            <a:ext cx="747872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NASA Goddard Space Flight </a:t>
            </a:r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Center</a:t>
            </a:r>
            <a:endParaRPr lang="en-US" sz="1000" dirty="0">
              <a:solidFill>
                <a:srgbClr val="4B1F70"/>
              </a:solidFill>
              <a:latin typeface="Arial"/>
              <a:cs typeface="Arial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8448675" y="1522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359185" y="3262847"/>
            <a:ext cx="6467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eaLnBrk="1" hangingPunct="1">
              <a:spcBef>
                <a:spcPct val="20000"/>
              </a:spcBef>
              <a:buClr>
                <a:srgbClr val="007F40"/>
              </a:buClr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Yesterday’s dream, today’s concept, tomorrow’s reality.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0" y="253009"/>
            <a:ext cx="8440738" cy="95279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>
                <a:latin typeface="Arial"/>
                <a:cs typeface="Arial"/>
              </a:rPr>
              <a:t>Tools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157" y="1162679"/>
            <a:ext cx="7369931" cy="5566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2289175" algn="l"/>
              </a:tabLst>
            </a:pPr>
            <a:r>
              <a:rPr lang="en-US" sz="1800" b="1" dirty="0">
                <a:latin typeface="Arial"/>
                <a:cs typeface="Arial"/>
              </a:rPr>
              <a:t>Software</a:t>
            </a:r>
            <a:endParaRPr lang="en-US" sz="1050" b="1" dirty="0">
              <a:latin typeface="Arial"/>
              <a:cs typeface="Arial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tabLst>
                <a:tab pos="2289175" algn="l"/>
              </a:tabLst>
            </a:pPr>
            <a:endParaRPr lang="en-US" sz="1050" dirty="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Arial"/>
              <a:buChar char="•"/>
              <a:tabLst>
                <a:tab pos="2289175" algn="l"/>
              </a:tabLst>
            </a:pPr>
            <a:r>
              <a:rPr lang="en-US" sz="1600" dirty="0">
                <a:latin typeface="Arial"/>
                <a:cs typeface="Arial"/>
              </a:rPr>
              <a:t>Mix of Commercial-Off-The-Shelf (COTS) and homegrown engineering software such as:</a:t>
            </a:r>
          </a:p>
          <a:p>
            <a:pPr>
              <a:lnSpc>
                <a:spcPct val="90000"/>
              </a:lnSpc>
              <a:buClr>
                <a:schemeClr val="tx1"/>
              </a:buClr>
              <a:tabLst>
                <a:tab pos="2289175" algn="l"/>
              </a:tabLst>
            </a:pPr>
            <a:endParaRPr lang="en-US" sz="1600" dirty="0">
              <a:latin typeface="Arial"/>
              <a:cs typeface="Arial"/>
            </a:endParaRPr>
          </a:p>
          <a:p>
            <a:pPr marL="742950" lvl="1" indent="-285750" eaLnBrk="1" hangingPunct="1">
              <a:lnSpc>
                <a:spcPct val="90000"/>
              </a:lnSpc>
              <a:buClr>
                <a:schemeClr val="tx1"/>
              </a:buClr>
              <a:buFont typeface="Lucida Grande"/>
              <a:buChar char="-"/>
              <a:tabLst>
                <a:tab pos="2289175" algn="l"/>
              </a:tabLst>
            </a:pPr>
            <a:r>
              <a:rPr lang="en-US" sz="1400" dirty="0">
                <a:latin typeface="Arial"/>
                <a:cs typeface="Arial"/>
              </a:rPr>
              <a:t>STK/Free Flyer, 42		-   Working Model 2D		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chemeClr val="tx1"/>
              </a:buClr>
              <a:buFont typeface="Lucida Grande"/>
              <a:buChar char="-"/>
              <a:tabLst>
                <a:tab pos="2289175" algn="l"/>
              </a:tabLst>
            </a:pPr>
            <a:r>
              <a:rPr lang="en-US" sz="1400" dirty="0">
                <a:latin typeface="Arial"/>
                <a:cs typeface="Arial"/>
              </a:rPr>
              <a:t>NX, CREO		-   ZK Spreadsheets	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chemeClr val="tx1"/>
              </a:buClr>
              <a:buFont typeface="Lucida Grande"/>
              <a:buChar char="-"/>
              <a:tabLst>
                <a:tab pos="2289175" algn="l"/>
              </a:tabLst>
            </a:pPr>
            <a:r>
              <a:rPr lang="en-US" sz="1400" dirty="0">
                <a:latin typeface="Arial"/>
                <a:cs typeface="Arial"/>
              </a:rPr>
              <a:t>FEMAP		-   </a:t>
            </a:r>
            <a:r>
              <a:rPr lang="en-US" sz="1400" dirty="0" err="1">
                <a:latin typeface="Arial"/>
                <a:cs typeface="Arial"/>
              </a:rPr>
              <a:t>SolidWorks</a:t>
            </a:r>
            <a:r>
              <a:rPr lang="en-US" sz="1400" dirty="0">
                <a:latin typeface="Arial"/>
                <a:cs typeface="Arial"/>
              </a:rPr>
              <a:t> 		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chemeClr val="tx1"/>
              </a:buClr>
              <a:buFont typeface="Lucida Grande"/>
              <a:buChar char="-"/>
              <a:tabLst>
                <a:tab pos="2289175" algn="l"/>
              </a:tabLst>
            </a:pPr>
            <a:r>
              <a:rPr lang="en-US" sz="1400" dirty="0" err="1">
                <a:latin typeface="Arial"/>
                <a:cs typeface="Arial"/>
              </a:rPr>
              <a:t>MathCAD</a:t>
            </a:r>
            <a:r>
              <a:rPr lang="en-US" sz="1400" dirty="0">
                <a:latin typeface="Arial"/>
                <a:cs typeface="Arial"/>
              </a:rPr>
              <a:t>		-   SINDA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chemeClr val="tx1"/>
              </a:buClr>
              <a:buFont typeface="Lucida Grande"/>
              <a:buChar char="-"/>
              <a:tabLst>
                <a:tab pos="2289175" algn="l"/>
              </a:tabLst>
            </a:pPr>
            <a:r>
              <a:rPr lang="en-US" sz="1400" dirty="0">
                <a:latin typeface="Arial"/>
                <a:cs typeface="Arial"/>
              </a:rPr>
              <a:t>Mathematica		-   CATTENS		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chemeClr val="tx1"/>
              </a:buClr>
              <a:buFont typeface="Lucida Grande"/>
              <a:buChar char="-"/>
              <a:tabLst>
                <a:tab pos="2289175" algn="l"/>
              </a:tabLst>
            </a:pPr>
            <a:r>
              <a:rPr lang="en-US" sz="1400" dirty="0">
                <a:latin typeface="Arial"/>
                <a:cs typeface="Arial"/>
              </a:rPr>
              <a:t>PATRAN/NASTRAN	-   ZEMAX, Code V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chemeClr val="tx1"/>
              </a:buClr>
              <a:buFont typeface="Lucida Grande"/>
              <a:buChar char="-"/>
              <a:tabLst>
                <a:tab pos="2289175" algn="l"/>
              </a:tabLst>
            </a:pPr>
            <a:r>
              <a:rPr lang="en-US" sz="1400" dirty="0">
                <a:latin typeface="Arial"/>
                <a:cs typeface="Arial"/>
              </a:rPr>
              <a:t>MATLAB/Simulink		-   TSS/Thermal Desktop</a:t>
            </a:r>
            <a:endParaRPr lang="en-US" sz="1600" dirty="0">
              <a:latin typeface="Arial"/>
              <a:cs typeface="Arial"/>
            </a:endParaRPr>
          </a:p>
          <a:p>
            <a:pPr marL="285750" indent="-285750" eaLnBrk="1" hangingPunct="1">
              <a:lnSpc>
                <a:spcPct val="90000"/>
              </a:lnSpc>
              <a:buClr>
                <a:schemeClr val="tx1"/>
              </a:buClr>
              <a:buFont typeface="Arial"/>
              <a:buChar char="•"/>
              <a:tabLst>
                <a:tab pos="2289175" algn="l"/>
              </a:tabLst>
            </a:pPr>
            <a:endParaRPr lang="en-US" sz="1600" dirty="0">
              <a:latin typeface="Arial"/>
              <a:cs typeface="Arial"/>
            </a:endParaRPr>
          </a:p>
          <a:p>
            <a:pPr marL="285750" indent="-285750" eaLnBrk="1" hangingPunct="1">
              <a:lnSpc>
                <a:spcPct val="90000"/>
              </a:lnSpc>
              <a:buClr>
                <a:schemeClr val="tx1"/>
              </a:buClr>
              <a:buFont typeface="Arial"/>
              <a:buChar char="•"/>
              <a:tabLst>
                <a:tab pos="2289175" algn="l"/>
              </a:tabLst>
            </a:pPr>
            <a:r>
              <a:rPr lang="en-US" sz="1600" dirty="0">
                <a:latin typeface="Arial"/>
                <a:cs typeface="Arial"/>
              </a:rPr>
              <a:t>Systems engineering integration software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chemeClr val="tx1"/>
              </a:buClr>
              <a:buFont typeface="Lucida Grande"/>
              <a:buChar char="-"/>
              <a:tabLst>
                <a:tab pos="2289175" algn="l"/>
              </a:tabLst>
            </a:pPr>
            <a:r>
              <a:rPr lang="en-US" sz="1400" dirty="0">
                <a:latin typeface="Arial"/>
                <a:cs typeface="Arial"/>
              </a:rPr>
              <a:t>Automatic gathering, integration and display                                                               of engineering parameters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tabLst>
                <a:tab pos="2289175" algn="l"/>
              </a:tabLst>
            </a:pPr>
            <a:endParaRPr lang="en-US" sz="1400" b="1" dirty="0">
              <a:latin typeface="Arial"/>
              <a:cs typeface="Arial"/>
            </a:endParaRPr>
          </a:p>
          <a:p>
            <a:pPr marL="171450" indent="-171450" eaLnBrk="1" hangingPunct="1">
              <a:lnSpc>
                <a:spcPct val="90000"/>
              </a:lnSpc>
              <a:buClr>
                <a:schemeClr val="tx1"/>
              </a:buClr>
              <a:buFont typeface="Arial"/>
              <a:buChar char="•"/>
              <a:tabLst>
                <a:tab pos="2289175" algn="l"/>
              </a:tabLst>
            </a:pPr>
            <a:endParaRPr lang="en-US" sz="1400" b="1" dirty="0"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tabLst>
                <a:tab pos="2289175" algn="l"/>
              </a:tabLst>
            </a:pPr>
            <a:r>
              <a:rPr lang="en-US" sz="1800" b="1" dirty="0">
                <a:latin typeface="Arial"/>
                <a:cs typeface="Arial"/>
              </a:rPr>
              <a:t>Hardware</a:t>
            </a:r>
          </a:p>
          <a:p>
            <a:pPr marL="171450" indent="-171450" eaLnBrk="1" hangingPunct="1">
              <a:lnSpc>
                <a:spcPct val="90000"/>
              </a:lnSpc>
              <a:buClr>
                <a:schemeClr val="tx1"/>
              </a:buClr>
              <a:buFont typeface="Arial"/>
              <a:buChar char="•"/>
              <a:tabLst>
                <a:tab pos="2289175" algn="l"/>
              </a:tabLst>
            </a:pPr>
            <a:endParaRPr lang="en-US" sz="1050" b="1" dirty="0">
              <a:latin typeface="Arial"/>
              <a:cs typeface="Arial"/>
            </a:endParaRPr>
          </a:p>
          <a:p>
            <a:pPr marL="285750" indent="-285750" eaLnBrk="1" hangingPunct="1">
              <a:lnSpc>
                <a:spcPct val="90000"/>
              </a:lnSpc>
              <a:buClr>
                <a:schemeClr val="tx1"/>
              </a:buClr>
              <a:buFont typeface="Arial"/>
              <a:buChar char="•"/>
              <a:tabLst>
                <a:tab pos="2289175" algn="l"/>
              </a:tabLst>
            </a:pPr>
            <a:r>
              <a:rPr lang="en-US" sz="1600" dirty="0">
                <a:latin typeface="Arial"/>
                <a:cs typeface="Arial"/>
              </a:rPr>
              <a:t>State-of-the-art computing platforms</a:t>
            </a:r>
          </a:p>
          <a:p>
            <a:pPr marL="285750" indent="-285750" eaLnBrk="1" hangingPunct="1">
              <a:lnSpc>
                <a:spcPct val="90000"/>
              </a:lnSpc>
              <a:buClr>
                <a:schemeClr val="tx1"/>
              </a:buClr>
              <a:buFont typeface="Arial"/>
              <a:buChar char="•"/>
              <a:tabLst>
                <a:tab pos="2289175" algn="l"/>
              </a:tabLst>
            </a:pPr>
            <a:r>
              <a:rPr lang="en-US" sz="1600" dirty="0">
                <a:latin typeface="Arial"/>
                <a:cs typeface="Arial"/>
              </a:rPr>
              <a:t>Independent, integrated IT solutions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chemeClr val="tx1"/>
              </a:buClr>
              <a:buFont typeface="Lucida Grande"/>
              <a:buChar char="-"/>
              <a:tabLst>
                <a:tab pos="2289175" algn="l"/>
              </a:tabLst>
            </a:pPr>
            <a:r>
              <a:rPr lang="en-US" sz="1400" dirty="0">
                <a:latin typeface="Arial"/>
                <a:cs typeface="Arial"/>
              </a:rPr>
              <a:t>Servers, networks, web-drives</a:t>
            </a:r>
          </a:p>
          <a:p>
            <a:pPr marL="285750" indent="-285750" eaLnBrk="1" hangingPunct="1">
              <a:lnSpc>
                <a:spcPct val="90000"/>
              </a:lnSpc>
              <a:buClr>
                <a:schemeClr val="tx1"/>
              </a:buClr>
              <a:buFont typeface="Arial"/>
              <a:buChar char="•"/>
              <a:tabLst>
                <a:tab pos="2289175" algn="l"/>
              </a:tabLst>
            </a:pPr>
            <a:r>
              <a:rPr lang="en-US" sz="1600" dirty="0">
                <a:latin typeface="Arial"/>
                <a:cs typeface="Arial"/>
              </a:rPr>
              <a:t>Communication and audio-visual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chemeClr val="tx1"/>
              </a:buClr>
              <a:buFont typeface="Lucida Grande"/>
              <a:buChar char="-"/>
              <a:tabLst>
                <a:tab pos="2289175" algn="l"/>
              </a:tabLst>
            </a:pPr>
            <a:r>
              <a:rPr lang="en-US" sz="1400" dirty="0">
                <a:latin typeface="Arial"/>
                <a:cs typeface="Arial"/>
              </a:rPr>
              <a:t>WebEx, station telecom, projection,                                                                                                 product preparation</a:t>
            </a:r>
          </a:p>
        </p:txBody>
      </p:sp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8409" y="2028388"/>
            <a:ext cx="2328863" cy="22701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4372" y="4592663"/>
            <a:ext cx="2882900" cy="19145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 type="none" w="med" len="lg"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494520"/>
            <a:ext cx="4154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NASA Goddard Space Flight Center — </a:t>
            </a:r>
            <a:r>
              <a:rPr lang="en-US" b="1" dirty="0"/>
              <a:t>Integrated Design Center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380" y="6500377"/>
            <a:ext cx="1161826" cy="357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D31F283-732C-DE4B-84FD-65E82CFF6A8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Content Placeholder 18"/>
          <p:cNvSpPr>
            <a:spLocks noGrp="1"/>
          </p:cNvSpPr>
          <p:nvPr>
            <p:ph sz="quarter" idx="14"/>
          </p:nvPr>
        </p:nvSpPr>
        <p:spPr>
          <a:xfrm>
            <a:off x="239358" y="1509552"/>
            <a:ext cx="4547547" cy="48401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Partners:</a:t>
            </a:r>
          </a:p>
          <a:p>
            <a:pPr lvl="1"/>
            <a:r>
              <a:rPr lang="en-US" sz="1600" dirty="0">
                <a:latin typeface="Arial" charset="0"/>
                <a:ea typeface="ＭＳ Ｐゴシック" charset="0"/>
              </a:rPr>
              <a:t>All NASA centers and all NASA enterprises</a:t>
            </a:r>
          </a:p>
          <a:p>
            <a:pPr lvl="1"/>
            <a:r>
              <a:rPr lang="en-US" sz="1600" dirty="0">
                <a:latin typeface="Arial" charset="0"/>
                <a:ea typeface="ＭＳ Ｐゴシック" charset="0"/>
              </a:rPr>
              <a:t>Other Government Agencies</a:t>
            </a:r>
          </a:p>
          <a:p>
            <a:pPr lvl="1"/>
            <a:r>
              <a:rPr lang="en-US" sz="1600" dirty="0">
                <a:latin typeface="Arial" charset="0"/>
                <a:ea typeface="ＭＳ Ｐゴシック" charset="0"/>
              </a:rPr>
              <a:t>Academia and research institutions, national and international</a:t>
            </a:r>
          </a:p>
          <a:p>
            <a:pPr lvl="1"/>
            <a:r>
              <a:rPr lang="en-US" sz="1600" dirty="0">
                <a:latin typeface="Arial" charset="0"/>
                <a:ea typeface="ＭＳ Ｐゴシック" charset="0"/>
              </a:rPr>
              <a:t>Industry, national and international</a:t>
            </a:r>
          </a:p>
          <a:p>
            <a:pPr marL="0" indent="0">
              <a:buNone/>
            </a:pPr>
            <a:endParaRPr lang="en-US" sz="1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Services:</a:t>
            </a:r>
          </a:p>
          <a:p>
            <a:pPr lvl="1"/>
            <a:r>
              <a:rPr lang="en-US" sz="1600" dirty="0">
                <a:latin typeface="Arial" charset="0"/>
                <a:ea typeface="ＭＳ Ｐゴシック" charset="0"/>
              </a:rPr>
              <a:t>Customized end-to-end concept studies </a:t>
            </a:r>
          </a:p>
          <a:p>
            <a:pPr lvl="1"/>
            <a:r>
              <a:rPr lang="en-US" sz="1600" dirty="0">
                <a:latin typeface="Arial" charset="0"/>
                <a:ea typeface="ＭＳ Ｐゴシック" charset="0"/>
              </a:rPr>
              <a:t>Focused studies</a:t>
            </a:r>
          </a:p>
          <a:p>
            <a:pPr lvl="1"/>
            <a:r>
              <a:rPr lang="en-US" sz="1600" dirty="0">
                <a:latin typeface="Arial" charset="0"/>
                <a:ea typeface="ＭＳ Ｐゴシック" charset="0"/>
              </a:rPr>
              <a:t>Early concept consultations</a:t>
            </a:r>
          </a:p>
          <a:p>
            <a:pPr lvl="1"/>
            <a:r>
              <a:rPr lang="en-US" sz="1600" dirty="0">
                <a:latin typeface="Arial" charset="0"/>
                <a:ea typeface="ＭＳ Ｐゴシック" charset="0"/>
              </a:rPr>
              <a:t>Independent evaluations</a:t>
            </a:r>
          </a:p>
          <a:p>
            <a:pPr lvl="1"/>
            <a:r>
              <a:rPr lang="en-US" sz="1600" dirty="0">
                <a:latin typeface="Arial" charset="0"/>
                <a:ea typeface="ＭＳ Ｐゴシック" charset="0"/>
              </a:rPr>
              <a:t>Technology, risk, and cost assessments</a:t>
            </a:r>
          </a:p>
          <a:p>
            <a:pPr marL="0" indent="0"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Capable of supporting 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local and geographically distributed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teams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IDC Value</a:t>
            </a:r>
          </a:p>
        </p:txBody>
      </p:sp>
      <p:sp>
        <p:nvSpPr>
          <p:cNvPr id="8" name="Content Placeholder 18"/>
          <p:cNvSpPr>
            <a:spLocks noGrp="1"/>
          </p:cNvSpPr>
          <p:nvPr>
            <p:ph sz="quarter" idx="13"/>
          </p:nvPr>
        </p:nvSpPr>
        <p:spPr>
          <a:xfrm>
            <a:off x="4600523" y="1509552"/>
            <a:ext cx="4442893" cy="516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Stakeholders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Science and Human Exploration LOBs</a:t>
            </a:r>
          </a:p>
          <a:p>
            <a:pPr lvl="1"/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New Opportunities Office</a:t>
            </a:r>
          </a:p>
          <a:p>
            <a:pPr lvl="1"/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Technologists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NASA Headquarters (strategic planning)</a:t>
            </a:r>
          </a:p>
          <a:p>
            <a:pPr lvl="2">
              <a:buFont typeface="Lucida Grande"/>
              <a:buChar char="-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Decadal Surveys</a:t>
            </a:r>
          </a:p>
          <a:p>
            <a:pPr lvl="2">
              <a:buFont typeface="Lucida Grande"/>
              <a:buChar char="-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AO Formulation</a:t>
            </a:r>
          </a:p>
          <a:p>
            <a:pPr marL="0" indent="0">
              <a:buNone/>
            </a:pPr>
            <a:endParaRPr lang="en-US" sz="600" dirty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charset="0"/>
                <a:ea typeface="ＭＳ Ｐゴシック" charset="0"/>
              </a:rPr>
              <a:t>Studies:</a:t>
            </a:r>
          </a:p>
          <a:p>
            <a:pPr lvl="1"/>
            <a:r>
              <a:rPr lang="en-US" sz="1600" dirty="0">
                <a:latin typeface="Arial" charset="0"/>
                <a:ea typeface="ＭＳ Ｐゴシック" charset="0"/>
              </a:rPr>
              <a:t>Instrument/Mission/Enterprise architecture</a:t>
            </a:r>
          </a:p>
          <a:p>
            <a:pPr lvl="1"/>
            <a:r>
              <a:rPr lang="en-US" sz="1600" dirty="0">
                <a:latin typeface="Arial" charset="0"/>
                <a:ea typeface="ＭＳ Ｐゴシック" charset="0"/>
              </a:rPr>
              <a:t>Mission/Instrument pre-formulation</a:t>
            </a:r>
          </a:p>
          <a:p>
            <a:pPr lvl="2">
              <a:buFont typeface="Lucida Grande"/>
              <a:buChar char="-"/>
            </a:pPr>
            <a:r>
              <a:rPr lang="en-US" sz="1400" dirty="0">
                <a:latin typeface="Arial" charset="0"/>
                <a:ea typeface="ＭＳ Ｐゴシック" charset="0"/>
              </a:rPr>
              <a:t>AO proposals</a:t>
            </a:r>
          </a:p>
          <a:p>
            <a:pPr lvl="1"/>
            <a:r>
              <a:rPr lang="en-US" sz="1600" dirty="0">
                <a:latin typeface="Arial" charset="0"/>
                <a:ea typeface="ＭＳ Ｐゴシック" charset="0"/>
              </a:rPr>
              <a:t>Mission/Instrument formulation</a:t>
            </a:r>
          </a:p>
          <a:p>
            <a:pPr lvl="2">
              <a:buFont typeface="Lucida Grande"/>
              <a:buChar char="-"/>
            </a:pPr>
            <a:r>
              <a:rPr lang="en-US" sz="1400" dirty="0">
                <a:latin typeface="Arial" charset="0"/>
                <a:ea typeface="ＭＳ Ｐゴシック" charset="0"/>
              </a:rPr>
              <a:t>Technical evaluations</a:t>
            </a:r>
          </a:p>
          <a:p>
            <a:pPr lvl="2">
              <a:buFont typeface="Lucida Grande"/>
              <a:buChar char="-"/>
            </a:pPr>
            <a:r>
              <a:rPr lang="en-US" sz="1400" dirty="0">
                <a:latin typeface="Arial" charset="0"/>
                <a:ea typeface="ＭＳ Ｐゴシック" charset="0"/>
              </a:rPr>
              <a:t>Engineering validation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494520"/>
            <a:ext cx="4154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NASA Goddard Space Flight Center — </a:t>
            </a:r>
            <a:r>
              <a:rPr lang="en-US" b="1" dirty="0"/>
              <a:t>Integrated Design Center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380" y="6500377"/>
            <a:ext cx="1161826" cy="357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D31F283-732C-DE4B-84FD-65E82CFF6A8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NASA Goddard Space Flight Center — </a:t>
            </a:r>
            <a:r>
              <a:rPr lang="en-US" b="1"/>
              <a:t>Integrated Design Center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31F283-732C-DE4B-84FD-65E82CFF6A8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" name="Picture 2" descr="Macintosh HD:Users:kagammage:Documents:Customer work:JOBS ON REVIEW:B1999-simms:Diversity_templates:PowerPoint:Meatball_CMYK_1inc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07" y="1656534"/>
            <a:ext cx="15367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8522" y="3429573"/>
            <a:ext cx="88791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en-US" sz="2000" b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 dirty="0">
                <a:latin typeface="Arial"/>
                <a:cs typeface="Arial"/>
              </a:rPr>
              <a:t>Instrument Design Lab (IDL)</a:t>
            </a:r>
            <a:r>
              <a:rPr lang="en-US" sz="2000" dirty="0">
                <a:latin typeface="Arial"/>
                <a:cs typeface="Arial"/>
              </a:rPr>
              <a:t> - offering conceptual design and analysis of instrument systems (building 23, room C340)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 dirty="0">
                <a:latin typeface="Arial"/>
                <a:cs typeface="Arial"/>
              </a:rPr>
              <a:t>Mission Design Lab (MDL) </a:t>
            </a:r>
            <a:r>
              <a:rPr lang="en-US" sz="2000" dirty="0">
                <a:latin typeface="Arial"/>
                <a:cs typeface="Arial"/>
              </a:rPr>
              <a:t>- offering conceptual end-to-end mission design and analysis (building 23, room C318)</a:t>
            </a:r>
          </a:p>
          <a:p>
            <a:pPr>
              <a:defRPr/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6" name="Picture 5" descr="IDL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30" y="1615543"/>
            <a:ext cx="1395591" cy="1332932"/>
          </a:xfrm>
          <a:prstGeom prst="rect">
            <a:avLst/>
          </a:prstGeom>
        </p:spPr>
      </p:pic>
      <p:pic>
        <p:nvPicPr>
          <p:cNvPr id="7" name="Picture 6" descr="MD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44" y="1644924"/>
            <a:ext cx="1600611" cy="1274171"/>
          </a:xfrm>
          <a:prstGeom prst="rect">
            <a:avLst/>
          </a:prstGeom>
        </p:spPr>
      </p:pic>
      <p:pic>
        <p:nvPicPr>
          <p:cNvPr id="8" name="Picture 7" descr="ADL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78" y="1653267"/>
            <a:ext cx="1241465" cy="12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0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ea typeface="Times" charset="0"/>
                <a:cs typeface="Arial"/>
              </a:rPr>
              <a:t>IDC Inception and Evolution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23291" y="3147186"/>
            <a:ext cx="3770038" cy="123055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mpd="sng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1822CD"/>
              </a:buClr>
              <a:buSzPct val="85000"/>
              <a:buFont typeface="Symbol" charset="2"/>
              <a:buNone/>
            </a:pPr>
            <a:r>
              <a:rPr kumimoji="1" lang="en-US" sz="1400" b="1" dirty="0">
                <a:latin typeface="Arial"/>
                <a:cs typeface="Arial"/>
              </a:rPr>
              <a:t>Instrument Design Lab (IDL)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85000"/>
              <a:buFont typeface="Arial"/>
              <a:buChar char="•"/>
            </a:pPr>
            <a:r>
              <a:rPr kumimoji="1" lang="en-US" sz="1400" dirty="0">
                <a:latin typeface="Arial"/>
                <a:cs typeface="Arial"/>
              </a:rPr>
              <a:t>Created in 1999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85000"/>
              <a:buFont typeface="Arial"/>
              <a:buChar char="•"/>
            </a:pPr>
            <a:r>
              <a:rPr kumimoji="1" lang="en-US" sz="1400" dirty="0">
                <a:latin typeface="Arial"/>
                <a:cs typeface="Arial"/>
              </a:rPr>
              <a:t>Initially known as the Instrument Synthesis &amp; Analysis Laboratory (ISAL)</a:t>
            </a:r>
            <a:endParaRPr kumimoji="1" lang="en-US" sz="1400" b="1" dirty="0">
              <a:latin typeface="Arial"/>
              <a:cs typeface="Arial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1822CD"/>
              </a:buClr>
              <a:buSzPct val="85000"/>
              <a:buFont typeface="Symbol" charset="2"/>
              <a:buNone/>
            </a:pPr>
            <a:r>
              <a:rPr kumimoji="1" lang="en-US" sz="1400" b="1" dirty="0">
                <a:latin typeface="Arial"/>
                <a:cs typeface="Arial"/>
              </a:rPr>
              <a:t>271 completed studies</a:t>
            </a:r>
            <a:endParaRPr kumimoji="1" lang="en-US" sz="1400" dirty="0">
              <a:latin typeface="Arial"/>
              <a:cs typeface="Arial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1822CD"/>
              </a:buClr>
              <a:buSzPct val="85000"/>
              <a:buFont typeface="Symbol" charset="2"/>
              <a:buNone/>
            </a:pPr>
            <a:endParaRPr kumimoji="1" lang="en-US" sz="1400" dirty="0">
              <a:latin typeface="Arial"/>
              <a:cs typeface="Arial"/>
            </a:endParaRPr>
          </a:p>
        </p:txBody>
      </p:sp>
      <p:sp>
        <p:nvSpPr>
          <p:cNvPr id="15" name="Bent-Up Arrow 14"/>
          <p:cNvSpPr/>
          <p:nvPr/>
        </p:nvSpPr>
        <p:spPr bwMode="auto">
          <a:xfrm>
            <a:off x="4519225" y="5150205"/>
            <a:ext cx="2371901" cy="729352"/>
          </a:xfrm>
          <a:prstGeom prst="bentUpArrow">
            <a:avLst>
              <a:gd name="adj1" fmla="val 22506"/>
              <a:gd name="adj2" fmla="val 30164"/>
              <a:gd name="adj3" fmla="val 43434"/>
            </a:avLst>
          </a:prstGeom>
          <a:solidFill>
            <a:srgbClr val="B9D6FB"/>
          </a:solidFill>
          <a:ln w="19050" cmpd="sng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b="1">
              <a:solidFill>
                <a:srgbClr val="000000"/>
              </a:solidFill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17" name="Bent-Up Arrow 16"/>
          <p:cNvSpPr/>
          <p:nvPr/>
        </p:nvSpPr>
        <p:spPr bwMode="auto">
          <a:xfrm rot="10800000" flipH="1">
            <a:off x="4519225" y="3003050"/>
            <a:ext cx="2355665" cy="730870"/>
          </a:xfrm>
          <a:prstGeom prst="bentUpArrow">
            <a:avLst>
              <a:gd name="adj1" fmla="val 22506"/>
              <a:gd name="adj2" fmla="val 28405"/>
              <a:gd name="adj3" fmla="val 43434"/>
            </a:avLst>
          </a:prstGeom>
          <a:solidFill>
            <a:srgbClr val="B9D6FB"/>
          </a:solidFill>
          <a:ln w="19050" cmpd="sng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b="1">
              <a:solidFill>
                <a:srgbClr val="000000"/>
              </a:solidFill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193638" y="6494520"/>
            <a:ext cx="4154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/>
              <a:t>NASA Goddard Space Flight Center — </a:t>
            </a:r>
            <a:r>
              <a:rPr lang="en-US" b="1"/>
              <a:t>Integrated Design Center</a:t>
            </a:r>
            <a:endParaRPr lang="en-US" b="1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7762380" y="6500377"/>
            <a:ext cx="1161826" cy="357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fld id="{6D31F283-732C-DE4B-84FD-65E82CFF6A8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23291" y="1766204"/>
            <a:ext cx="3770038" cy="123055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mpd="sng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1822CD"/>
              </a:buClr>
              <a:buSzPct val="85000"/>
              <a:buFont typeface="Symbol" charset="2"/>
              <a:buNone/>
            </a:pPr>
            <a:r>
              <a:rPr kumimoji="1" lang="en-US" sz="1400" b="1" dirty="0">
                <a:latin typeface="Arial"/>
                <a:cs typeface="Arial"/>
              </a:rPr>
              <a:t>Mission Design Lab (MDL)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85000"/>
              <a:buFont typeface="Arial"/>
              <a:buChar char="•"/>
            </a:pPr>
            <a:r>
              <a:rPr kumimoji="1" lang="en-US" sz="1400" dirty="0">
                <a:latin typeface="Arial"/>
                <a:cs typeface="Arial"/>
              </a:rPr>
              <a:t>Created in 1997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85000"/>
              <a:buFont typeface="Arial"/>
              <a:buChar char="•"/>
            </a:pPr>
            <a:r>
              <a:rPr kumimoji="1" lang="en-US" sz="1400" dirty="0">
                <a:latin typeface="Arial"/>
                <a:cs typeface="Arial"/>
              </a:rPr>
              <a:t>Initially known as the Integrated Mission Design Center (IMDC)</a:t>
            </a:r>
            <a:endParaRPr kumimoji="1" lang="en-US" sz="1400" b="1" dirty="0">
              <a:latin typeface="Arial"/>
              <a:cs typeface="Arial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1822CD"/>
              </a:buClr>
              <a:buSzPct val="85000"/>
              <a:buFont typeface="Symbol" charset="2"/>
              <a:buNone/>
            </a:pPr>
            <a:r>
              <a:rPr kumimoji="1" lang="en-US" sz="1400" b="1" dirty="0">
                <a:latin typeface="Arial"/>
                <a:cs typeface="Arial"/>
              </a:rPr>
              <a:t>394 completed studies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1822CD"/>
              </a:buClr>
              <a:buSzPct val="85000"/>
              <a:buFont typeface="Symbol" charset="2"/>
              <a:buNone/>
            </a:pPr>
            <a:endParaRPr kumimoji="1" lang="en-US" sz="1400" dirty="0">
              <a:latin typeface="Arial"/>
              <a:cs typeface="Arial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1822CD"/>
              </a:buClr>
              <a:buSzPct val="85000"/>
              <a:buFont typeface="Symbol" charset="2"/>
              <a:buNone/>
            </a:pPr>
            <a:endParaRPr kumimoji="1" lang="en-US" sz="1400" dirty="0">
              <a:latin typeface="Arial"/>
              <a:cs typeface="Arial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4721239" y="3843773"/>
            <a:ext cx="3770038" cy="123055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mpd="sng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65000"/>
              </a:spcBef>
            </a:pPr>
            <a:r>
              <a:rPr lang="en-US" sz="1400" b="1" dirty="0">
                <a:latin typeface="Arial"/>
                <a:cs typeface="Arial"/>
              </a:rPr>
              <a:t>Integrated Design Center (IDC)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85000"/>
              <a:buFont typeface="Arial"/>
              <a:buChar char="•"/>
            </a:pPr>
            <a:r>
              <a:rPr kumimoji="1" lang="en-US" sz="1400" dirty="0">
                <a:latin typeface="Arial"/>
                <a:cs typeface="Arial"/>
              </a:rPr>
              <a:t>Created in 2001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85000"/>
              <a:buFont typeface="Arial"/>
              <a:buChar char="•"/>
            </a:pPr>
            <a:r>
              <a:rPr kumimoji="1" lang="en-US" sz="1400" dirty="0">
                <a:latin typeface="Arial"/>
                <a:cs typeface="Arial"/>
              </a:rPr>
              <a:t>Initially known as the </a:t>
            </a:r>
            <a:r>
              <a:rPr lang="en-US" sz="1400" dirty="0">
                <a:latin typeface="Arial"/>
                <a:cs typeface="Arial"/>
              </a:rPr>
              <a:t>Integrated Design Capability (IDC)</a:t>
            </a:r>
            <a:r>
              <a:rPr lang="en-US" sz="1400" b="1" dirty="0">
                <a:latin typeface="Arial"/>
                <a:cs typeface="Arial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85000"/>
            </a:pPr>
            <a:r>
              <a:rPr kumimoji="1" lang="en-US" sz="1400" b="1" dirty="0">
                <a:latin typeface="Arial"/>
                <a:cs typeface="Arial"/>
              </a:rPr>
              <a:t>Grand total:  699 completed studies</a:t>
            </a:r>
            <a:endParaRPr kumimoji="1" lang="en-US" sz="1400" dirty="0">
              <a:latin typeface="Arial"/>
              <a:cs typeface="Arial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85000"/>
            </a:pPr>
            <a:endParaRPr lang="en-US" sz="1400" dirty="0">
              <a:latin typeface="Arial"/>
              <a:cs typeface="Arial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1822CD"/>
              </a:buClr>
              <a:buSzPct val="85000"/>
              <a:buFont typeface="Symbol" charset="2"/>
              <a:buNone/>
            </a:pPr>
            <a:endParaRPr kumimoji="1" lang="en-US" sz="1400" dirty="0">
              <a:latin typeface="Arial"/>
              <a:cs typeface="Arial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1822CD"/>
              </a:buClr>
              <a:buSzPct val="85000"/>
              <a:buFont typeface="Symbol" charset="2"/>
              <a:buNone/>
            </a:pPr>
            <a:endParaRPr kumimoji="1" lang="en-US" sz="1400" dirty="0">
              <a:latin typeface="Arial"/>
              <a:cs typeface="Arial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523291" y="5002669"/>
            <a:ext cx="3770038" cy="123055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mpd="sng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65000"/>
              </a:spcBef>
            </a:pPr>
            <a:r>
              <a:rPr lang="en-US" sz="1400" b="1" dirty="0">
                <a:latin typeface="Arial"/>
                <a:cs typeface="Arial"/>
              </a:rPr>
              <a:t>Architecture Design Lab (ADL)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85000"/>
              <a:buFont typeface="Arial"/>
              <a:buChar char="•"/>
            </a:pPr>
            <a:r>
              <a:rPr kumimoji="1" lang="en-US" sz="1400" dirty="0">
                <a:latin typeface="Arial"/>
                <a:cs typeface="Arial"/>
              </a:rPr>
              <a:t>Created in 2012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85000"/>
              <a:buFont typeface="Arial"/>
              <a:buChar char="•"/>
            </a:pPr>
            <a:r>
              <a:rPr kumimoji="1" lang="en-US" sz="1400" dirty="0">
                <a:latin typeface="Arial"/>
                <a:cs typeface="Arial"/>
              </a:rPr>
              <a:t>Filled need for additional flexibility with broad types of architecture studies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1822CD"/>
              </a:buClr>
              <a:buSzPct val="85000"/>
            </a:pPr>
            <a:r>
              <a:rPr kumimoji="1" lang="en-US" sz="1400" b="1" dirty="0">
                <a:latin typeface="Arial"/>
                <a:cs typeface="Arial"/>
              </a:rPr>
              <a:t>34 completed studies</a:t>
            </a:r>
            <a:endParaRPr kumimoji="1" lang="en-US" sz="1400" dirty="0">
              <a:latin typeface="Arial"/>
              <a:cs typeface="Arial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1822CD"/>
              </a:buClr>
              <a:buSzPct val="85000"/>
              <a:buFont typeface="Symbol" charset="2"/>
              <a:buNone/>
            </a:pPr>
            <a:endParaRPr kumimoji="1"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58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s in the MD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16" y="3370172"/>
            <a:ext cx="3688070" cy="2766053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35400" y="247367"/>
            <a:ext cx="8389938" cy="657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Integrated Design Center (IDC)</a:t>
            </a: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246747" y="2122039"/>
            <a:ext cx="515982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An environment that facilitates multi-disciplinary, concurrent, collaborative, space system engineering design and analysis activities,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93766" y="5307360"/>
            <a:ext cx="43804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to enable rapid development of science instrumentation, mission, and mission architecture concepts.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886" y="1727100"/>
            <a:ext cx="2775727" cy="3408705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10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35937" y="3870586"/>
            <a:ext cx="8678598" cy="2894664"/>
          </a:xfrm>
        </p:spPr>
        <p:txBody>
          <a:bodyPr>
            <a:noAutofit/>
          </a:bodyPr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sz="1600" b="1" dirty="0">
                <a:latin typeface="Arial"/>
                <a:ea typeface="Times New Roman" charset="0"/>
                <a:cs typeface="Arial"/>
              </a:rPr>
              <a:t>Capabilities:</a:t>
            </a:r>
            <a:endParaRPr lang="en-US" sz="1600" dirty="0">
              <a:latin typeface="Arial"/>
              <a:ea typeface="Times New Roman" charset="0"/>
              <a:cs typeface="Arial"/>
            </a:endParaRPr>
          </a:p>
          <a:p>
            <a:r>
              <a:rPr lang="en-US" sz="1400" dirty="0">
                <a:latin typeface="Arial"/>
                <a:cs typeface="Arial"/>
              </a:rPr>
              <a:t>Conceptualize instruments that make measurements at wavelengths across the entire electromagnetic spectrum, including x-ray, gamma ray, ultra-violet, visible, infrared, and microwave instruments</a:t>
            </a:r>
          </a:p>
          <a:p>
            <a:r>
              <a:rPr lang="en-US" sz="1400" dirty="0">
                <a:latin typeface="Arial"/>
                <a:cs typeface="Arial"/>
              </a:rPr>
              <a:t>Address instrument families ranging from telescopes, cameras, </a:t>
            </a:r>
            <a:r>
              <a:rPr lang="en-US" sz="1400" dirty="0" err="1">
                <a:latin typeface="Arial"/>
                <a:cs typeface="Arial"/>
              </a:rPr>
              <a:t>lidars</a:t>
            </a:r>
            <a:r>
              <a:rPr lang="en-US" sz="1400" dirty="0">
                <a:latin typeface="Arial"/>
                <a:cs typeface="Arial"/>
              </a:rPr>
              <a:t>, spectrometers, </a:t>
            </a:r>
            <a:r>
              <a:rPr lang="en-US" sz="1400" dirty="0" err="1">
                <a:latin typeface="Arial"/>
                <a:cs typeface="Arial"/>
              </a:rPr>
              <a:t>polarimeters</a:t>
            </a:r>
            <a:r>
              <a:rPr lang="en-US" sz="1400" dirty="0">
                <a:latin typeface="Arial"/>
                <a:cs typeface="Arial"/>
              </a:rPr>
              <a:t>, </a:t>
            </a:r>
            <a:r>
              <a:rPr lang="en-US" sz="1400" dirty="0" err="1">
                <a:latin typeface="Arial"/>
                <a:cs typeface="Arial"/>
              </a:rPr>
              <a:t>coronographs</a:t>
            </a:r>
            <a:r>
              <a:rPr lang="en-US" sz="1400" dirty="0">
                <a:latin typeface="Arial"/>
                <a:cs typeface="Arial"/>
              </a:rPr>
              <a:t>, radiometers, mass spectrometers, etc.</a:t>
            </a:r>
          </a:p>
          <a:p>
            <a:r>
              <a:rPr lang="en-US" sz="1400" dirty="0">
                <a:latin typeface="Arial"/>
                <a:cs typeface="Arial"/>
              </a:rPr>
              <a:t>Model various flight environments, including LEO, GEO, </a:t>
            </a:r>
            <a:r>
              <a:rPr lang="en-US" sz="1400" dirty="0" err="1">
                <a:latin typeface="Arial"/>
                <a:cs typeface="Arial"/>
              </a:rPr>
              <a:t>libration</a:t>
            </a:r>
            <a:r>
              <a:rPr lang="en-US" sz="1400" dirty="0">
                <a:latin typeface="Arial"/>
                <a:cs typeface="Arial"/>
              </a:rPr>
              <a:t>, retrograde, away, lunar, deep space, and planetary orbiters, landers, and probes</a:t>
            </a:r>
          </a:p>
          <a:p>
            <a:r>
              <a:rPr lang="en-US" sz="1400" dirty="0">
                <a:latin typeface="Arial"/>
                <a:cs typeface="Arial"/>
              </a:rPr>
              <a:t>Realize instruments for different flight platforms, including space station, balloon, sounding rockets, and UAV instrument design environments</a:t>
            </a:r>
          </a:p>
          <a:p>
            <a:r>
              <a:rPr lang="en-US" sz="1400" dirty="0">
                <a:latin typeface="Arial"/>
                <a:cs typeface="Arial"/>
              </a:rPr>
              <a:t>Consider non-distributed and/or distributed instrument systems as well as robotic servicing, planetary rovers, and sample return</a:t>
            </a:r>
            <a:endParaRPr lang="en-US" sz="1400" dirty="0">
              <a:latin typeface="Arial"/>
              <a:ea typeface="Times" charset="0"/>
              <a:cs typeface="Arial"/>
            </a:endParaRPr>
          </a:p>
          <a:p>
            <a:pPr lvl="1" eaLnBrk="1" hangingPunct="1">
              <a:lnSpc>
                <a:spcPct val="95000"/>
              </a:lnSpc>
              <a:buClr>
                <a:schemeClr val="tx1"/>
              </a:buClr>
            </a:pPr>
            <a:endParaRPr lang="en-US" sz="1400" dirty="0">
              <a:latin typeface="Arial"/>
              <a:ea typeface="Times" charset="0"/>
              <a:cs typeface="Arial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999" y="253009"/>
            <a:ext cx="8390991" cy="657225"/>
          </a:xfrm>
        </p:spPr>
        <p:txBody>
          <a:bodyPr>
            <a:normAutofit fontScale="90000"/>
          </a:bodyPr>
          <a:lstStyle/>
          <a:p>
            <a:pPr>
              <a:buClr>
                <a:schemeClr val="tx1"/>
              </a:buClr>
            </a:pPr>
            <a:r>
              <a:rPr lang="en-US" dirty="0">
                <a:latin typeface="Arial"/>
                <a:ea typeface="Times" charset="0"/>
                <a:cs typeface="Arial"/>
              </a:rPr>
              <a:t>IDL</a:t>
            </a:r>
            <a:r>
              <a:rPr lang="en-US" dirty="0">
                <a:latin typeface="Arial"/>
                <a:cs typeface="Arial"/>
              </a:rPr>
              <a:t> – </a:t>
            </a:r>
            <a:r>
              <a:rPr lang="en-US" dirty="0">
                <a:latin typeface="Arial"/>
                <a:ea typeface="Times" charset="0"/>
                <a:cs typeface="Arial"/>
              </a:rPr>
              <a:t>Services and Capabilities</a:t>
            </a: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235938" y="1550794"/>
            <a:ext cx="4730552" cy="246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15888" indent="-115888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Times" charset="0"/>
                <a:cs typeface="Arial"/>
              </a:rPr>
              <a:t>Services:</a:t>
            </a:r>
            <a:endParaRPr lang="en-US" sz="1600" dirty="0">
              <a:solidFill>
                <a:srgbClr val="000000"/>
              </a:solidFill>
              <a:latin typeface="Arial"/>
              <a:ea typeface="Times" charset="0"/>
              <a:cs typeface="Arial"/>
            </a:endParaRPr>
          </a:p>
          <a:p>
            <a:pPr marL="169863" indent="-344488" eaLnBrk="1" hangingPunct="1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ea typeface="Times" charset="0"/>
                <a:cs typeface="Arial"/>
              </a:rPr>
              <a:t>End-to-end instrument concept development</a:t>
            </a:r>
          </a:p>
          <a:p>
            <a:pPr marL="169863" indent="-344488" eaLnBrk="1" hangingPunct="1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ea typeface="Times" charset="0"/>
                <a:cs typeface="Arial"/>
              </a:rPr>
              <a:t>Existing instrument/concept architecture evaluations </a:t>
            </a:r>
          </a:p>
          <a:p>
            <a:pPr marL="169863" indent="-344488" eaLnBrk="1" hangingPunct="1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ea typeface="Times" charset="0"/>
                <a:cs typeface="Arial"/>
              </a:rPr>
              <a:t>Trade studies and engineering evaluations </a:t>
            </a:r>
          </a:p>
          <a:p>
            <a:pPr marL="169863" indent="-344488" eaLnBrk="1" hangingPunct="1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ea typeface="Times" charset="0"/>
                <a:cs typeface="Arial"/>
              </a:rPr>
              <a:t>Technology, risk, and independent assessments</a:t>
            </a:r>
          </a:p>
          <a:p>
            <a:pPr marL="169863" indent="-344488" eaLnBrk="1" hangingPunct="1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ea typeface="Times" charset="0"/>
                <a:cs typeface="Arial"/>
              </a:rPr>
              <a:t>Requirement refinement and science traceability</a:t>
            </a:r>
          </a:p>
          <a:p>
            <a:pPr marL="169863" indent="-344488" eaLnBrk="1" hangingPunct="1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ea typeface="Times" charset="0"/>
                <a:cs typeface="Arial"/>
              </a:rPr>
              <a:t>Mass, power, data resource allocation</a:t>
            </a:r>
          </a:p>
          <a:p>
            <a:pPr marL="169863" indent="-344488" eaLnBrk="1" hangingPunct="1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ea typeface="Times" charset="0"/>
                <a:cs typeface="Arial"/>
              </a:rPr>
              <a:t>Vendor RFQ evaluation </a:t>
            </a:r>
          </a:p>
          <a:p>
            <a:pPr marL="169863" indent="-344488" eaLnBrk="1" hangingPunct="1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ea typeface="Times" charset="0"/>
                <a:cs typeface="Arial"/>
              </a:rPr>
              <a:t>Cost estimation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05" y="1617854"/>
            <a:ext cx="3495396" cy="2321569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219" y="3291089"/>
            <a:ext cx="14954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335" y="3599323"/>
            <a:ext cx="180975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97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328"/>
            <a:ext cx="8229600" cy="86747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IDL Product Examples</a:t>
            </a:r>
          </a:p>
        </p:txBody>
      </p:sp>
      <p:pic>
        <p:nvPicPr>
          <p:cNvPr id="2970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313" y="1257504"/>
            <a:ext cx="3263900" cy="2236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5" name="Text Box 4"/>
          <p:cNvSpPr txBox="1">
            <a:spLocks noChangeArrowheads="1"/>
          </p:cNvSpPr>
          <p:nvPr/>
        </p:nvSpPr>
        <p:spPr bwMode="auto">
          <a:xfrm>
            <a:off x="6921500" y="3003550"/>
            <a:ext cx="1870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cs typeface="Arial" charset="0"/>
              </a:rPr>
              <a:t>Mechanical Packaging </a:t>
            </a:r>
          </a:p>
        </p:txBody>
      </p:sp>
      <p:pic>
        <p:nvPicPr>
          <p:cNvPr id="2970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67" y="1551060"/>
            <a:ext cx="2727325" cy="1611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7" name="Text Box 6"/>
          <p:cNvSpPr txBox="1">
            <a:spLocks noChangeArrowheads="1"/>
          </p:cNvSpPr>
          <p:nvPr/>
        </p:nvSpPr>
        <p:spPr bwMode="auto">
          <a:xfrm>
            <a:off x="212725" y="1131449"/>
            <a:ext cx="2574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cs typeface="Arial" charset="0"/>
              </a:rPr>
              <a:t>Electrical Subsystem Architecture</a:t>
            </a:r>
          </a:p>
        </p:txBody>
      </p:sp>
      <p:pic>
        <p:nvPicPr>
          <p:cNvPr id="2970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850" y="4951233"/>
            <a:ext cx="3489325" cy="16303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9" name="Text Box 8"/>
          <p:cNvSpPr txBox="1">
            <a:spLocks noChangeArrowheads="1"/>
          </p:cNvSpPr>
          <p:nvPr/>
        </p:nvSpPr>
        <p:spPr bwMode="auto">
          <a:xfrm>
            <a:off x="5829300" y="6186488"/>
            <a:ext cx="1622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cs typeface="Arial" charset="0"/>
              </a:rPr>
              <a:t>Thermal Modeling</a:t>
            </a:r>
          </a:p>
        </p:txBody>
      </p:sp>
      <p:grpSp>
        <p:nvGrpSpPr>
          <p:cNvPr id="29710" name="Group 9"/>
          <p:cNvGrpSpPr>
            <a:grpSpLocks/>
          </p:cNvGrpSpPr>
          <p:nvPr/>
        </p:nvGrpSpPr>
        <p:grpSpPr bwMode="auto">
          <a:xfrm>
            <a:off x="3019425" y="1520825"/>
            <a:ext cx="2222500" cy="2651125"/>
            <a:chOff x="1644" y="815"/>
            <a:chExt cx="2515" cy="2928"/>
          </a:xfrm>
        </p:grpSpPr>
        <p:pic>
          <p:nvPicPr>
            <p:cNvPr id="29716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1624"/>
            <a:stretch>
              <a:fillRect/>
            </a:stretch>
          </p:blipFill>
          <p:spPr bwMode="auto">
            <a:xfrm>
              <a:off x="1644" y="815"/>
              <a:ext cx="2515" cy="2928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17" name="Rectangle 11"/>
            <p:cNvSpPr>
              <a:spLocks noChangeArrowheads="1"/>
            </p:cNvSpPr>
            <p:nvPr/>
          </p:nvSpPr>
          <p:spPr bwMode="auto">
            <a:xfrm>
              <a:off x="2596" y="1144"/>
              <a:ext cx="380" cy="88"/>
            </a:xfrm>
            <a:prstGeom prst="rect">
              <a:avLst/>
            </a:prstGeom>
            <a:solidFill>
              <a:srgbClr val="D1D1D1"/>
            </a:solidFill>
            <a:ln w="19050" cmpd="sng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9711" name="Text Box 12"/>
          <p:cNvSpPr txBox="1">
            <a:spLocks noChangeArrowheads="1"/>
          </p:cNvSpPr>
          <p:nvPr/>
        </p:nvSpPr>
        <p:spPr bwMode="auto">
          <a:xfrm>
            <a:off x="3519008" y="1209420"/>
            <a:ext cx="1203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cs typeface="Arial" charset="0"/>
              </a:rPr>
              <a:t>Cost Modeling</a:t>
            </a:r>
          </a:p>
        </p:txBody>
      </p:sp>
      <p:sp>
        <p:nvSpPr>
          <p:cNvPr id="29712" name="Text Box 13"/>
          <p:cNvSpPr txBox="1">
            <a:spLocks noChangeArrowheads="1"/>
          </p:cNvSpPr>
          <p:nvPr/>
        </p:nvSpPr>
        <p:spPr bwMode="auto">
          <a:xfrm>
            <a:off x="2514600" y="4373563"/>
            <a:ext cx="2574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cs typeface="Arial" charset="0"/>
              </a:rPr>
              <a:t>Optical Performance Assessment</a:t>
            </a:r>
          </a:p>
        </p:txBody>
      </p:sp>
      <p:pic>
        <p:nvPicPr>
          <p:cNvPr id="29713" name="Picture 14" descr="Trad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75" y="4897438"/>
            <a:ext cx="2082800" cy="1354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5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6675" y="4727831"/>
            <a:ext cx="2509838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lide Number Placeholder 4"/>
          <p:cNvSpPr txBox="1">
            <a:spLocks/>
          </p:cNvSpPr>
          <p:nvPr/>
        </p:nvSpPr>
        <p:spPr>
          <a:xfrm>
            <a:off x="7755553" y="6250164"/>
            <a:ext cx="1161826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fld id="{41DF100E-84FB-384A-8EC4-66BAB78017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809038" y="3215859"/>
            <a:ext cx="11980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cs typeface="Arial" charset="0"/>
              </a:rPr>
              <a:t>Mechanism</a:t>
            </a:r>
          </a:p>
          <a:p>
            <a:pPr algn="ctr"/>
            <a:r>
              <a:rPr lang="en-US" sz="1200" dirty="0">
                <a:cs typeface="Arial" charset="0"/>
              </a:rPr>
              <a:t>Design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82124" y="6392056"/>
            <a:ext cx="22199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cs typeface="Arial" charset="0"/>
              </a:rPr>
              <a:t>Contamination Assessment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524801" y="3934294"/>
            <a:ext cx="11980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cs typeface="Arial" charset="0"/>
              </a:rPr>
              <a:t>Radiator</a:t>
            </a:r>
          </a:p>
          <a:p>
            <a:pPr algn="ctr"/>
            <a:r>
              <a:rPr lang="en-US" sz="1200" dirty="0">
                <a:cs typeface="Arial" charset="0"/>
              </a:rPr>
              <a:t>Placement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300" y="253009"/>
            <a:ext cx="8392292" cy="657225"/>
          </a:xfrm>
        </p:spPr>
        <p:txBody>
          <a:bodyPr>
            <a:normAutofit fontScale="9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dirty="0">
                <a:latin typeface="Arial"/>
                <a:ea typeface="Times" charset="0"/>
                <a:cs typeface="Arial"/>
              </a:rPr>
              <a:t>MDL</a:t>
            </a:r>
            <a:r>
              <a:rPr lang="en-US" dirty="0">
                <a:latin typeface="Arial"/>
                <a:cs typeface="Arial"/>
              </a:rPr>
              <a:t> – </a:t>
            </a:r>
            <a:r>
              <a:rPr lang="en-US" dirty="0">
                <a:latin typeface="Arial"/>
                <a:ea typeface="Times" charset="0"/>
                <a:cs typeface="Arial"/>
              </a:rPr>
              <a:t>Services and Capabilities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49176" y="4324256"/>
            <a:ext cx="8422638" cy="190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15888" indent="-115888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Times New Roman" charset="0"/>
                <a:cs typeface="Arial"/>
              </a:rPr>
              <a:t>Full Range of Capabilities:</a:t>
            </a:r>
            <a:endParaRPr lang="en-US" sz="1600" dirty="0">
              <a:solidFill>
                <a:srgbClr val="000000"/>
              </a:solidFill>
              <a:latin typeface="Arial"/>
              <a:ea typeface="Times New Roman" charset="0"/>
              <a:cs typeface="Arial"/>
            </a:endParaRPr>
          </a:p>
          <a:p>
            <a:pPr marL="515938" lvl="1" indent="-285750" eaLnBrk="1" hangingPunct="1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ea typeface="Times New Roman" charset="0"/>
                <a:cs typeface="Arial"/>
              </a:rPr>
              <a:t>Standard and low thrust trajectory design to LEO, GEO, </a:t>
            </a:r>
            <a:r>
              <a:rPr lang="en-US" sz="1400" dirty="0" err="1">
                <a:solidFill>
                  <a:srgbClr val="000000"/>
                </a:solidFill>
                <a:latin typeface="Arial"/>
                <a:ea typeface="Times New Roman" charset="0"/>
                <a:cs typeface="Arial"/>
              </a:rPr>
              <a:t>libration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Times New Roman" charset="0"/>
                <a:cs typeface="Arial"/>
              </a:rPr>
              <a:t>, lunar, and deep space locations</a:t>
            </a:r>
          </a:p>
          <a:p>
            <a:pPr marL="515938" lvl="1" indent="-285750" eaLnBrk="1" hangingPunct="1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ea typeface="Times New Roman" charset="0"/>
                <a:cs typeface="Arial"/>
              </a:rPr>
              <a:t>Observatory design of single spacecraft, constellations, formation flying, and distributed systems</a:t>
            </a:r>
          </a:p>
          <a:p>
            <a:pPr marL="515938" lvl="1" indent="-285750" eaLnBrk="1" hangingPunct="1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ea typeface="Times New Roman" charset="0"/>
                <a:cs typeface="Arial"/>
              </a:rPr>
              <a:t>Ground system concept development, including services and products </a:t>
            </a:r>
          </a:p>
          <a:p>
            <a:pPr marL="515938" lvl="1" indent="-285750" eaLnBrk="1" hangingPunct="1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ea typeface="Times New Roman" charset="0"/>
                <a:cs typeface="Arial"/>
              </a:rPr>
              <a:t>Launch vehicle accommodations</a:t>
            </a:r>
          </a:p>
          <a:p>
            <a:pPr marL="515938" lvl="1" indent="-285750" eaLnBrk="1" hangingPunct="1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ea typeface="Times New Roman" charset="0"/>
                <a:cs typeface="Arial"/>
              </a:rPr>
              <a:t>End-of-Mission considerations including controlled and uncontrolled de-orbit, reconnaissance and landing, sample return, etc.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49176" y="1797373"/>
            <a:ext cx="4876455" cy="2499404"/>
          </a:xfrm>
        </p:spPr>
        <p:txBody>
          <a:bodyPr>
            <a:noAutofit/>
          </a:bodyPr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sz="1600" b="1" dirty="0">
                <a:latin typeface="Arial"/>
                <a:ea typeface="Times" charset="0"/>
                <a:cs typeface="Arial"/>
              </a:rPr>
              <a:t>Services:</a:t>
            </a:r>
            <a:endParaRPr lang="en-US" sz="1600" dirty="0">
              <a:latin typeface="Arial"/>
              <a:ea typeface="Times" charset="0"/>
              <a:cs typeface="Arial"/>
            </a:endParaRPr>
          </a:p>
          <a:p>
            <a:pPr marL="514350" lvl="1" indent="-287338" eaLnBrk="1" hangingPunct="1">
              <a:lnSpc>
                <a:spcPct val="95000"/>
              </a:lnSpc>
              <a:buClr>
                <a:schemeClr val="tx1"/>
              </a:buClr>
            </a:pPr>
            <a:r>
              <a:rPr lang="en-US" sz="1400" dirty="0">
                <a:latin typeface="Arial"/>
                <a:ea typeface="Times" charset="0"/>
                <a:cs typeface="Arial"/>
              </a:rPr>
              <a:t>End-to-end mission concept development</a:t>
            </a:r>
          </a:p>
          <a:p>
            <a:pPr marL="514350" lvl="1" indent="-287338" eaLnBrk="1" hangingPunct="1">
              <a:lnSpc>
                <a:spcPct val="95000"/>
              </a:lnSpc>
              <a:buClr>
                <a:schemeClr val="tx1"/>
              </a:buClr>
            </a:pPr>
            <a:r>
              <a:rPr lang="en-US" sz="1400" dirty="0">
                <a:latin typeface="Arial"/>
                <a:ea typeface="Times" charset="0"/>
                <a:cs typeface="Arial"/>
              </a:rPr>
              <a:t>Engineering evaluations </a:t>
            </a:r>
          </a:p>
          <a:p>
            <a:pPr marL="514350" lvl="1" indent="-287338" eaLnBrk="1" hangingPunct="1">
              <a:lnSpc>
                <a:spcPct val="95000"/>
              </a:lnSpc>
              <a:buClr>
                <a:schemeClr val="tx1"/>
              </a:buClr>
            </a:pPr>
            <a:r>
              <a:rPr lang="en-US" sz="1400" dirty="0">
                <a:latin typeface="Arial"/>
                <a:ea typeface="Times" charset="0"/>
                <a:cs typeface="Arial"/>
              </a:rPr>
              <a:t>Trade studies</a:t>
            </a:r>
          </a:p>
          <a:p>
            <a:pPr marL="514350" lvl="1" indent="-287338" eaLnBrk="1" hangingPunct="1">
              <a:lnSpc>
                <a:spcPct val="95000"/>
              </a:lnSpc>
              <a:buClr>
                <a:schemeClr val="tx1"/>
              </a:buClr>
            </a:pPr>
            <a:r>
              <a:rPr lang="en-US" sz="1400" dirty="0">
                <a:latin typeface="Arial"/>
                <a:ea typeface="Times" charset="0"/>
                <a:cs typeface="Arial"/>
              </a:rPr>
              <a:t>Technology, risk, and independent assessments</a:t>
            </a:r>
          </a:p>
          <a:p>
            <a:pPr marL="514350" lvl="1" indent="-287338" eaLnBrk="1" hangingPunct="1">
              <a:lnSpc>
                <a:spcPct val="95000"/>
              </a:lnSpc>
              <a:buClr>
                <a:schemeClr val="tx1"/>
              </a:buClr>
            </a:pPr>
            <a:r>
              <a:rPr lang="en-US" sz="1400" dirty="0">
                <a:latin typeface="Arial"/>
                <a:ea typeface="Times" charset="0"/>
                <a:cs typeface="Arial"/>
              </a:rPr>
              <a:t>Requirement refinement and science traceability</a:t>
            </a:r>
          </a:p>
          <a:p>
            <a:pPr marL="514350" lvl="1" indent="-287338" eaLnBrk="1" hangingPunct="1">
              <a:lnSpc>
                <a:spcPct val="95000"/>
              </a:lnSpc>
              <a:buClr>
                <a:schemeClr val="tx1"/>
              </a:buClr>
            </a:pPr>
            <a:r>
              <a:rPr lang="en-US" sz="1400" dirty="0">
                <a:latin typeface="Arial"/>
                <a:ea typeface="Times" charset="0"/>
                <a:cs typeface="Arial"/>
              </a:rPr>
              <a:t>Mass, power, data resource allocation </a:t>
            </a:r>
          </a:p>
          <a:p>
            <a:pPr marL="514350" lvl="1" indent="-287338" eaLnBrk="1" hangingPunct="1">
              <a:lnSpc>
                <a:spcPct val="95000"/>
              </a:lnSpc>
              <a:buClr>
                <a:schemeClr val="tx1"/>
              </a:buClr>
            </a:pPr>
            <a:r>
              <a:rPr lang="en-US" sz="1400" dirty="0">
                <a:latin typeface="Arial"/>
                <a:ea typeface="Times" charset="0"/>
                <a:cs typeface="Arial"/>
              </a:rPr>
              <a:t>Master Equipment Lists for cost modeling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152" y="1797950"/>
            <a:ext cx="3761409" cy="249825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8" y="3774814"/>
            <a:ext cx="4132262" cy="29352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84150"/>
            <a:ext cx="6523371" cy="77792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Arial"/>
                <a:ea typeface="ＭＳ Ｐゴシック" charset="0"/>
                <a:cs typeface="Arial"/>
              </a:rPr>
              <a:t>MDL Product Examples</a:t>
            </a:r>
          </a:p>
        </p:txBody>
      </p:sp>
      <p:sp>
        <p:nvSpPr>
          <p:cNvPr id="102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755553" y="6405529"/>
            <a:ext cx="1161826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9FF677-3C5E-6B48-9336-5736B065DB10}" type="slidenum">
              <a:rPr lang="en-US" sz="800">
                <a:solidFill>
                  <a:srgbClr val="4E039A"/>
                </a:solidFill>
                <a:latin typeface="Arial"/>
                <a:cs typeface="Arial"/>
              </a:rPr>
              <a:pPr/>
              <a:t>6</a:t>
            </a:fld>
            <a:endParaRPr lang="en-US" sz="800">
              <a:solidFill>
                <a:srgbClr val="4E039A"/>
              </a:solidFill>
              <a:latin typeface="Arial"/>
              <a:cs typeface="Arial"/>
            </a:endParaRPr>
          </a:p>
        </p:txBody>
      </p:sp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7650" y="3851757"/>
            <a:ext cx="365125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</p:pic>
      <p:pic>
        <p:nvPicPr>
          <p:cNvPr id="103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80" t="9818" r="29543" b="11781"/>
          <a:stretch>
            <a:fillRect/>
          </a:stretch>
        </p:blipFill>
        <p:spPr bwMode="auto">
          <a:xfrm>
            <a:off x="4107040" y="1471403"/>
            <a:ext cx="779463" cy="26812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570028"/>
              </p:ext>
            </p:extLst>
          </p:nvPr>
        </p:nvGraphicFramePr>
        <p:xfrm>
          <a:off x="-80072" y="1403708"/>
          <a:ext cx="3843337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71" name="VISIO" r:id="rId7" imgW="9734702" imgH="4656430" progId="">
                  <p:embed/>
                </p:oleObj>
              </mc:Choice>
              <mc:Fallback>
                <p:oleObj name="VISIO" r:id="rId7" imgW="9734702" imgH="46564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0072" y="1403708"/>
                        <a:ext cx="3843337" cy="220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413" y="1693653"/>
            <a:ext cx="3771900" cy="18605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337" y="5977624"/>
            <a:ext cx="4697412" cy="636587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9"/>
          <p:cNvSpPr>
            <a:spLocks noChangeArrowheads="1"/>
          </p:cNvSpPr>
          <p:nvPr/>
        </p:nvSpPr>
        <p:spPr bwMode="auto">
          <a:xfrm>
            <a:off x="5699681" y="3631043"/>
            <a:ext cx="299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>
                <a:latin typeface="Arial"/>
                <a:cs typeface="Arial"/>
              </a:rPr>
              <a:t>Orbit, Communications, Ground Systems,</a:t>
            </a:r>
          </a:p>
          <a:p>
            <a:pPr algn="ctr" eaLnBrk="0" hangingPunct="0"/>
            <a:r>
              <a:rPr lang="en-US" sz="1200" dirty="0">
                <a:latin typeface="Arial"/>
                <a:cs typeface="Arial"/>
              </a:rPr>
              <a:t>Environmental Analyses</a:t>
            </a: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295365" y="1013563"/>
            <a:ext cx="2649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>
                <a:latin typeface="Arial"/>
                <a:cs typeface="Arial"/>
              </a:rPr>
              <a:t>Spacecraft Systems Block Diagrams</a:t>
            </a:r>
          </a:p>
          <a:p>
            <a:pPr algn="ctr" eaLnBrk="0" hangingPunct="0"/>
            <a:r>
              <a:rPr lang="en-US" sz="1200" dirty="0">
                <a:latin typeface="Arial"/>
                <a:cs typeface="Arial"/>
              </a:rPr>
              <a:t>and Performance Analyses</a:t>
            </a:r>
          </a:p>
        </p:txBody>
      </p:sp>
      <p:sp>
        <p:nvSpPr>
          <p:cNvPr id="1037" name="Rectangle 11"/>
          <p:cNvSpPr>
            <a:spLocks noChangeArrowheads="1"/>
          </p:cNvSpPr>
          <p:nvPr/>
        </p:nvSpPr>
        <p:spPr bwMode="auto">
          <a:xfrm>
            <a:off x="6946295" y="5359190"/>
            <a:ext cx="197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>
                <a:latin typeface="Arial"/>
                <a:cs typeface="Arial"/>
              </a:rPr>
              <a:t>Mechanical Configurations</a:t>
            </a:r>
          </a:p>
          <a:p>
            <a:pPr algn="ctr" eaLnBrk="0" hangingPunct="0"/>
            <a:r>
              <a:rPr lang="en-US" sz="1200" dirty="0">
                <a:latin typeface="Arial"/>
                <a:cs typeface="Arial"/>
              </a:rPr>
              <a:t>and Thermal Analyses</a:t>
            </a: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4113858" y="976794"/>
            <a:ext cx="2522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>
                <a:latin typeface="Arial"/>
                <a:cs typeface="Arial"/>
              </a:rPr>
              <a:t>Launch Systems Accommodations</a:t>
            </a:r>
          </a:p>
          <a:p>
            <a:pPr algn="ctr" eaLnBrk="0" hangingPunct="0"/>
            <a:r>
              <a:rPr lang="en-US" sz="1200" dirty="0">
                <a:latin typeface="Arial"/>
                <a:cs typeface="Arial"/>
              </a:rPr>
              <a:t>and Performance Analysis</a:t>
            </a:r>
          </a:p>
        </p:txBody>
      </p:sp>
      <p:sp>
        <p:nvSpPr>
          <p:cNvPr id="1039" name="Rectangle 13"/>
          <p:cNvSpPr>
            <a:spLocks noChangeArrowheads="1"/>
          </p:cNvSpPr>
          <p:nvPr/>
        </p:nvSpPr>
        <p:spPr bwMode="auto">
          <a:xfrm>
            <a:off x="7112186" y="808820"/>
            <a:ext cx="17191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>
                <a:latin typeface="Arial"/>
                <a:cs typeface="Arial"/>
              </a:rPr>
              <a:t>Systems Engineering, I&amp;T, Operations,</a:t>
            </a:r>
          </a:p>
          <a:p>
            <a:pPr algn="ctr" eaLnBrk="0" hangingPunct="0"/>
            <a:r>
              <a:rPr lang="en-US" sz="1200" dirty="0">
                <a:latin typeface="Arial"/>
                <a:cs typeface="Arial"/>
              </a:rPr>
              <a:t>Risk Assessment,   Mission Costing</a:t>
            </a:r>
          </a:p>
        </p:txBody>
      </p:sp>
      <p:pic>
        <p:nvPicPr>
          <p:cNvPr id="104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2306" y="4575785"/>
            <a:ext cx="1466850" cy="1233487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9"/>
          <p:cNvSpPr>
            <a:spLocks noChangeArrowheads="1"/>
          </p:cNvSpPr>
          <p:nvPr/>
        </p:nvSpPr>
        <p:spPr bwMode="auto">
          <a:xfrm>
            <a:off x="4787850" y="4002588"/>
            <a:ext cx="1176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dirty="0">
                <a:latin typeface="Arial"/>
                <a:cs typeface="Arial"/>
              </a:rPr>
              <a:t>Parametric Assessment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0" y="253009"/>
            <a:ext cx="8440738" cy="95279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>
                <a:latin typeface="Arial"/>
                <a:cs typeface="Arial"/>
              </a:rPr>
              <a:t>People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404097" y="1040323"/>
            <a:ext cx="3218300" cy="5418899"/>
            <a:chOff x="1273175" y="1030288"/>
            <a:chExt cx="2894269" cy="5058635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>
              <a:off x="2681288" y="2735263"/>
              <a:ext cx="300037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>
              <a:off x="2681288" y="3487738"/>
              <a:ext cx="300037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61" name="Line 5"/>
            <p:cNvSpPr>
              <a:spLocks noChangeShapeType="1"/>
            </p:cNvSpPr>
            <p:nvPr/>
          </p:nvSpPr>
          <p:spPr bwMode="auto">
            <a:xfrm>
              <a:off x="2681288" y="5745163"/>
              <a:ext cx="300037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62" name="Line 6"/>
            <p:cNvSpPr>
              <a:spLocks noChangeShapeType="1"/>
            </p:cNvSpPr>
            <p:nvPr/>
          </p:nvSpPr>
          <p:spPr bwMode="auto">
            <a:xfrm>
              <a:off x="2681288" y="5368925"/>
              <a:ext cx="300037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63" name="Line 7"/>
            <p:cNvSpPr>
              <a:spLocks noChangeShapeType="1"/>
            </p:cNvSpPr>
            <p:nvPr/>
          </p:nvSpPr>
          <p:spPr bwMode="auto">
            <a:xfrm>
              <a:off x="2681288" y="4992688"/>
              <a:ext cx="300037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64" name="Line 8"/>
            <p:cNvSpPr>
              <a:spLocks noChangeShapeType="1"/>
            </p:cNvSpPr>
            <p:nvPr/>
          </p:nvSpPr>
          <p:spPr bwMode="auto">
            <a:xfrm>
              <a:off x="2681288" y="4616450"/>
              <a:ext cx="300037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65" name="Line 9"/>
            <p:cNvSpPr>
              <a:spLocks noChangeShapeType="1"/>
            </p:cNvSpPr>
            <p:nvPr/>
          </p:nvSpPr>
          <p:spPr bwMode="auto">
            <a:xfrm>
              <a:off x="2681288" y="4240213"/>
              <a:ext cx="300037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66" name="Line 10"/>
            <p:cNvSpPr>
              <a:spLocks noChangeShapeType="1"/>
            </p:cNvSpPr>
            <p:nvPr/>
          </p:nvSpPr>
          <p:spPr bwMode="auto">
            <a:xfrm>
              <a:off x="2681288" y="3863975"/>
              <a:ext cx="300037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67" name="Line 11"/>
            <p:cNvSpPr>
              <a:spLocks noChangeShapeType="1"/>
            </p:cNvSpPr>
            <p:nvPr/>
          </p:nvSpPr>
          <p:spPr bwMode="auto">
            <a:xfrm>
              <a:off x="2681288" y="3111500"/>
              <a:ext cx="300037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68" name="Line 12"/>
            <p:cNvSpPr>
              <a:spLocks noChangeShapeType="1"/>
            </p:cNvSpPr>
            <p:nvPr/>
          </p:nvSpPr>
          <p:spPr bwMode="auto">
            <a:xfrm>
              <a:off x="2681288" y="2359025"/>
              <a:ext cx="300037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69" name="Line 13"/>
            <p:cNvSpPr>
              <a:spLocks noChangeShapeType="1"/>
            </p:cNvSpPr>
            <p:nvPr/>
          </p:nvSpPr>
          <p:spPr bwMode="auto">
            <a:xfrm>
              <a:off x="2681288" y="1982788"/>
              <a:ext cx="300037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70" name="Line 14"/>
            <p:cNvSpPr>
              <a:spLocks noChangeShapeType="1"/>
            </p:cNvSpPr>
            <p:nvPr/>
          </p:nvSpPr>
          <p:spPr bwMode="auto">
            <a:xfrm>
              <a:off x="2679700" y="1533525"/>
              <a:ext cx="0" cy="441960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71" name="Rectangle 15"/>
            <p:cNvSpPr>
              <a:spLocks noChangeArrowheads="1"/>
            </p:cNvSpPr>
            <p:nvPr/>
          </p:nvSpPr>
          <p:spPr bwMode="auto">
            <a:xfrm>
              <a:off x="2843213" y="1836738"/>
              <a:ext cx="1247775" cy="271462"/>
            </a:xfrm>
            <a:prstGeom prst="rect">
              <a:avLst/>
            </a:prstGeom>
            <a:gradFill rotWithShape="0">
              <a:gsLst>
                <a:gs pos="0">
                  <a:srgbClr val="0E124E"/>
                </a:gs>
                <a:gs pos="50000">
                  <a:srgbClr val="1E27A9"/>
                </a:gs>
                <a:gs pos="100000">
                  <a:srgbClr val="0E124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Mission Operations</a:t>
              </a:r>
            </a:p>
          </p:txBody>
        </p:sp>
        <p:sp>
          <p:nvSpPr>
            <p:cNvPr id="172" name="Rectangle 16"/>
            <p:cNvSpPr>
              <a:spLocks noChangeArrowheads="1"/>
            </p:cNvSpPr>
            <p:nvPr/>
          </p:nvSpPr>
          <p:spPr bwMode="auto">
            <a:xfrm>
              <a:off x="2843213" y="2212975"/>
              <a:ext cx="1247775" cy="271463"/>
            </a:xfrm>
            <a:prstGeom prst="rect">
              <a:avLst/>
            </a:prstGeom>
            <a:gradFill rotWithShape="0">
              <a:gsLst>
                <a:gs pos="0">
                  <a:srgbClr val="0E124E"/>
                </a:gs>
                <a:gs pos="50000">
                  <a:srgbClr val="1E27A9"/>
                </a:gs>
                <a:gs pos="100000">
                  <a:srgbClr val="0E124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Flight Software</a:t>
              </a:r>
            </a:p>
          </p:txBody>
        </p:sp>
        <p:sp>
          <p:nvSpPr>
            <p:cNvPr id="173" name="Rectangle 17"/>
            <p:cNvSpPr>
              <a:spLocks noChangeArrowheads="1"/>
            </p:cNvSpPr>
            <p:nvPr/>
          </p:nvSpPr>
          <p:spPr bwMode="auto">
            <a:xfrm>
              <a:off x="2843213" y="2589213"/>
              <a:ext cx="1247775" cy="271462"/>
            </a:xfrm>
            <a:prstGeom prst="rect">
              <a:avLst/>
            </a:prstGeom>
            <a:gradFill rotWithShape="0">
              <a:gsLst>
                <a:gs pos="0">
                  <a:srgbClr val="0E124E"/>
                </a:gs>
                <a:gs pos="50000">
                  <a:srgbClr val="1E27A9"/>
                </a:gs>
                <a:gs pos="100000">
                  <a:srgbClr val="0E124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Ground Systems</a:t>
              </a:r>
            </a:p>
          </p:txBody>
        </p:sp>
        <p:sp>
          <p:nvSpPr>
            <p:cNvPr id="174" name="Rectangle 18"/>
            <p:cNvSpPr>
              <a:spLocks noChangeArrowheads="1"/>
            </p:cNvSpPr>
            <p:nvPr/>
          </p:nvSpPr>
          <p:spPr bwMode="auto">
            <a:xfrm>
              <a:off x="2843213" y="2967038"/>
              <a:ext cx="1247775" cy="271462"/>
            </a:xfrm>
            <a:prstGeom prst="rect">
              <a:avLst/>
            </a:prstGeom>
            <a:gradFill rotWithShape="0">
              <a:gsLst>
                <a:gs pos="0">
                  <a:srgbClr val="0E124E"/>
                </a:gs>
                <a:gs pos="50000">
                  <a:srgbClr val="1E27A9"/>
                </a:gs>
                <a:gs pos="100000">
                  <a:srgbClr val="0E124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Attitude Control</a:t>
              </a:r>
            </a:p>
          </p:txBody>
        </p:sp>
        <p:sp>
          <p:nvSpPr>
            <p:cNvPr id="175" name="Rectangle 19"/>
            <p:cNvSpPr>
              <a:spLocks noChangeArrowheads="1"/>
            </p:cNvSpPr>
            <p:nvPr/>
          </p:nvSpPr>
          <p:spPr bwMode="auto">
            <a:xfrm>
              <a:off x="2843213" y="3343275"/>
              <a:ext cx="1247775" cy="271463"/>
            </a:xfrm>
            <a:prstGeom prst="rect">
              <a:avLst/>
            </a:prstGeom>
            <a:gradFill rotWithShape="0">
              <a:gsLst>
                <a:gs pos="0">
                  <a:srgbClr val="0E124E"/>
                </a:gs>
                <a:gs pos="50000">
                  <a:srgbClr val="1E27A9"/>
                </a:gs>
                <a:gs pos="100000">
                  <a:srgbClr val="0E124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Orbital Debris</a:t>
              </a:r>
            </a:p>
          </p:txBody>
        </p:sp>
        <p:sp>
          <p:nvSpPr>
            <p:cNvPr id="176" name="Rectangle 20"/>
            <p:cNvSpPr>
              <a:spLocks noChangeArrowheads="1"/>
            </p:cNvSpPr>
            <p:nvPr/>
          </p:nvSpPr>
          <p:spPr bwMode="auto">
            <a:xfrm>
              <a:off x="2843213" y="3721100"/>
              <a:ext cx="1247775" cy="271463"/>
            </a:xfrm>
            <a:prstGeom prst="rect">
              <a:avLst/>
            </a:prstGeom>
            <a:gradFill rotWithShape="0">
              <a:gsLst>
                <a:gs pos="0">
                  <a:srgbClr val="0E124E"/>
                </a:gs>
                <a:gs pos="50000">
                  <a:srgbClr val="1E27A9"/>
                </a:gs>
                <a:gs pos="100000">
                  <a:srgbClr val="0E124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Planetary Protection</a:t>
              </a:r>
            </a:p>
          </p:txBody>
        </p:sp>
        <p:sp>
          <p:nvSpPr>
            <p:cNvPr id="177" name="Rectangle 21"/>
            <p:cNvSpPr>
              <a:spLocks noChangeArrowheads="1"/>
            </p:cNvSpPr>
            <p:nvPr/>
          </p:nvSpPr>
          <p:spPr bwMode="auto">
            <a:xfrm>
              <a:off x="2843213" y="4097338"/>
              <a:ext cx="1247775" cy="271462"/>
            </a:xfrm>
            <a:prstGeom prst="rect">
              <a:avLst/>
            </a:prstGeom>
            <a:gradFill rotWithShape="0">
              <a:gsLst>
                <a:gs pos="0">
                  <a:srgbClr val="0E124E"/>
                </a:gs>
                <a:gs pos="50000">
                  <a:srgbClr val="1E27A9"/>
                </a:gs>
                <a:gs pos="100000">
                  <a:srgbClr val="0E124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Flight Dynamics</a:t>
              </a:r>
            </a:p>
          </p:txBody>
        </p:sp>
        <p:sp>
          <p:nvSpPr>
            <p:cNvPr id="178" name="Rectangle 22"/>
            <p:cNvSpPr>
              <a:spLocks noChangeArrowheads="1"/>
            </p:cNvSpPr>
            <p:nvPr/>
          </p:nvSpPr>
          <p:spPr bwMode="auto">
            <a:xfrm>
              <a:off x="2843213" y="4468813"/>
              <a:ext cx="1247775" cy="271462"/>
            </a:xfrm>
            <a:prstGeom prst="rect">
              <a:avLst/>
            </a:prstGeom>
            <a:gradFill rotWithShape="0">
              <a:gsLst>
                <a:gs pos="0">
                  <a:srgbClr val="0E124E"/>
                </a:gs>
                <a:gs pos="50000">
                  <a:srgbClr val="1E27A9"/>
                </a:gs>
                <a:gs pos="100000">
                  <a:srgbClr val="0E124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7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Team Lead</a:t>
              </a:r>
            </a:p>
            <a:p>
              <a:pPr>
                <a:lnSpc>
                  <a:spcPct val="90000"/>
                </a:lnSpc>
              </a:pPr>
              <a:endParaRPr lang="en-US" sz="7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79" name="Rectangle 23"/>
            <p:cNvSpPr>
              <a:spLocks noChangeArrowheads="1"/>
            </p:cNvSpPr>
            <p:nvPr/>
          </p:nvSpPr>
          <p:spPr bwMode="auto">
            <a:xfrm>
              <a:off x="2843213" y="4845050"/>
              <a:ext cx="1247775" cy="271463"/>
            </a:xfrm>
            <a:prstGeom prst="rect">
              <a:avLst/>
            </a:prstGeom>
            <a:gradFill rotWithShape="0">
              <a:gsLst>
                <a:gs pos="0">
                  <a:srgbClr val="0E124E"/>
                </a:gs>
                <a:gs pos="50000">
                  <a:srgbClr val="1E27A9"/>
                </a:gs>
                <a:gs pos="100000">
                  <a:srgbClr val="0E124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Mission Systems Engineer</a:t>
              </a:r>
            </a:p>
          </p:txBody>
        </p:sp>
        <p:sp>
          <p:nvSpPr>
            <p:cNvPr id="180" name="Rectangle 24"/>
            <p:cNvSpPr>
              <a:spLocks noChangeArrowheads="1"/>
            </p:cNvSpPr>
            <p:nvPr/>
          </p:nvSpPr>
          <p:spPr bwMode="auto">
            <a:xfrm>
              <a:off x="2843213" y="5222875"/>
              <a:ext cx="1247775" cy="271463"/>
            </a:xfrm>
            <a:prstGeom prst="rect">
              <a:avLst/>
            </a:prstGeom>
            <a:gradFill rotWithShape="0">
              <a:gsLst>
                <a:gs pos="0">
                  <a:srgbClr val="0E124E"/>
                </a:gs>
                <a:gs pos="50000">
                  <a:srgbClr val="1E27A9"/>
                </a:gs>
                <a:gs pos="100000">
                  <a:srgbClr val="0E124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Launch Vehicle</a:t>
              </a:r>
            </a:p>
          </p:txBody>
        </p:sp>
        <p:sp>
          <p:nvSpPr>
            <p:cNvPr id="181" name="Rectangle 25"/>
            <p:cNvSpPr>
              <a:spLocks noChangeArrowheads="1"/>
            </p:cNvSpPr>
            <p:nvPr/>
          </p:nvSpPr>
          <p:spPr bwMode="auto">
            <a:xfrm>
              <a:off x="2843213" y="5599113"/>
              <a:ext cx="1247775" cy="271462"/>
            </a:xfrm>
            <a:prstGeom prst="rect">
              <a:avLst/>
            </a:prstGeom>
            <a:gradFill rotWithShape="0">
              <a:gsLst>
                <a:gs pos="0">
                  <a:srgbClr val="0E124E"/>
                </a:gs>
                <a:gs pos="50000">
                  <a:srgbClr val="1E27A9"/>
                </a:gs>
                <a:gs pos="100000">
                  <a:srgbClr val="0E124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Propulsion</a:t>
              </a:r>
            </a:p>
          </p:txBody>
        </p:sp>
        <p:sp>
          <p:nvSpPr>
            <p:cNvPr id="182" name="Line 26"/>
            <p:cNvSpPr>
              <a:spLocks noChangeShapeType="1"/>
            </p:cNvSpPr>
            <p:nvPr/>
          </p:nvSpPr>
          <p:spPr bwMode="auto">
            <a:xfrm>
              <a:off x="2387600" y="2552700"/>
              <a:ext cx="300038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83" name="Line 27"/>
            <p:cNvSpPr>
              <a:spLocks noChangeShapeType="1"/>
            </p:cNvSpPr>
            <p:nvPr/>
          </p:nvSpPr>
          <p:spPr bwMode="auto">
            <a:xfrm>
              <a:off x="2387600" y="3305175"/>
              <a:ext cx="300038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84" name="Line 28"/>
            <p:cNvSpPr>
              <a:spLocks noChangeShapeType="1"/>
            </p:cNvSpPr>
            <p:nvPr/>
          </p:nvSpPr>
          <p:spPr bwMode="auto">
            <a:xfrm>
              <a:off x="2387600" y="5940425"/>
              <a:ext cx="300038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85" name="Line 29"/>
            <p:cNvSpPr>
              <a:spLocks noChangeShapeType="1"/>
            </p:cNvSpPr>
            <p:nvPr/>
          </p:nvSpPr>
          <p:spPr bwMode="auto">
            <a:xfrm>
              <a:off x="2387600" y="5562600"/>
              <a:ext cx="300038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86" name="Line 30"/>
            <p:cNvSpPr>
              <a:spLocks noChangeShapeType="1"/>
            </p:cNvSpPr>
            <p:nvPr/>
          </p:nvSpPr>
          <p:spPr bwMode="auto">
            <a:xfrm>
              <a:off x="2387600" y="5186363"/>
              <a:ext cx="300038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87" name="Line 31"/>
            <p:cNvSpPr>
              <a:spLocks noChangeShapeType="1"/>
            </p:cNvSpPr>
            <p:nvPr/>
          </p:nvSpPr>
          <p:spPr bwMode="auto">
            <a:xfrm>
              <a:off x="2387600" y="4810125"/>
              <a:ext cx="300038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88" name="Line 32"/>
            <p:cNvSpPr>
              <a:spLocks noChangeShapeType="1"/>
            </p:cNvSpPr>
            <p:nvPr/>
          </p:nvSpPr>
          <p:spPr bwMode="auto">
            <a:xfrm>
              <a:off x="2387600" y="4433888"/>
              <a:ext cx="300038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89" name="Line 33"/>
            <p:cNvSpPr>
              <a:spLocks noChangeShapeType="1"/>
            </p:cNvSpPr>
            <p:nvPr/>
          </p:nvSpPr>
          <p:spPr bwMode="auto">
            <a:xfrm>
              <a:off x="2387600" y="4057650"/>
              <a:ext cx="300038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90" name="Line 34"/>
            <p:cNvSpPr>
              <a:spLocks noChangeShapeType="1"/>
            </p:cNvSpPr>
            <p:nvPr/>
          </p:nvSpPr>
          <p:spPr bwMode="auto">
            <a:xfrm>
              <a:off x="2387600" y="3681413"/>
              <a:ext cx="300038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91" name="Line 35"/>
            <p:cNvSpPr>
              <a:spLocks noChangeShapeType="1"/>
            </p:cNvSpPr>
            <p:nvPr/>
          </p:nvSpPr>
          <p:spPr bwMode="auto">
            <a:xfrm>
              <a:off x="2387600" y="2928938"/>
              <a:ext cx="300038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92" name="Line 36"/>
            <p:cNvSpPr>
              <a:spLocks noChangeShapeType="1"/>
            </p:cNvSpPr>
            <p:nvPr/>
          </p:nvSpPr>
          <p:spPr bwMode="auto">
            <a:xfrm>
              <a:off x="2387600" y="2176463"/>
              <a:ext cx="300038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93" name="Line 37"/>
            <p:cNvSpPr>
              <a:spLocks noChangeShapeType="1"/>
            </p:cNvSpPr>
            <p:nvPr/>
          </p:nvSpPr>
          <p:spPr bwMode="auto">
            <a:xfrm>
              <a:off x="2387600" y="1800225"/>
              <a:ext cx="300038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94" name="Rectangle 38"/>
            <p:cNvSpPr>
              <a:spLocks noChangeArrowheads="1"/>
            </p:cNvSpPr>
            <p:nvPr/>
          </p:nvSpPr>
          <p:spPr bwMode="auto">
            <a:xfrm>
              <a:off x="1292225" y="1647825"/>
              <a:ext cx="1247775" cy="271463"/>
            </a:xfrm>
            <a:prstGeom prst="rect">
              <a:avLst/>
            </a:prstGeom>
            <a:gradFill rotWithShape="0">
              <a:gsLst>
                <a:gs pos="0">
                  <a:srgbClr val="0E124E"/>
                </a:gs>
                <a:gs pos="50000">
                  <a:srgbClr val="1E27A9"/>
                </a:gs>
                <a:gs pos="100000">
                  <a:srgbClr val="0E124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Mission Cost</a:t>
              </a:r>
            </a:p>
          </p:txBody>
        </p:sp>
        <p:sp>
          <p:nvSpPr>
            <p:cNvPr id="195" name="Rectangle 39"/>
            <p:cNvSpPr>
              <a:spLocks noChangeArrowheads="1"/>
            </p:cNvSpPr>
            <p:nvPr/>
          </p:nvSpPr>
          <p:spPr bwMode="auto">
            <a:xfrm>
              <a:off x="1292225" y="2024063"/>
              <a:ext cx="1247775" cy="271462"/>
            </a:xfrm>
            <a:prstGeom prst="rect">
              <a:avLst/>
            </a:prstGeom>
            <a:gradFill rotWithShape="0">
              <a:gsLst>
                <a:gs pos="0">
                  <a:srgbClr val="0E124E"/>
                </a:gs>
                <a:gs pos="50000">
                  <a:srgbClr val="1E27A9"/>
                </a:gs>
                <a:gs pos="100000">
                  <a:srgbClr val="0E124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Reliability</a:t>
              </a:r>
            </a:p>
          </p:txBody>
        </p:sp>
        <p:sp>
          <p:nvSpPr>
            <p:cNvPr id="196" name="Rectangle 40"/>
            <p:cNvSpPr>
              <a:spLocks noChangeArrowheads="1"/>
            </p:cNvSpPr>
            <p:nvPr/>
          </p:nvSpPr>
          <p:spPr bwMode="auto">
            <a:xfrm>
              <a:off x="1292225" y="2400300"/>
              <a:ext cx="1247775" cy="271463"/>
            </a:xfrm>
            <a:prstGeom prst="rect">
              <a:avLst/>
            </a:prstGeom>
            <a:gradFill rotWithShape="0">
              <a:gsLst>
                <a:gs pos="0">
                  <a:srgbClr val="0E124E"/>
                </a:gs>
                <a:gs pos="50000">
                  <a:srgbClr val="1E27A9"/>
                </a:gs>
                <a:gs pos="100000">
                  <a:srgbClr val="0E124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Structural</a:t>
              </a:r>
            </a:p>
          </p:txBody>
        </p:sp>
        <p:sp>
          <p:nvSpPr>
            <p:cNvPr id="197" name="Rectangle 41"/>
            <p:cNvSpPr>
              <a:spLocks noChangeArrowheads="1"/>
            </p:cNvSpPr>
            <p:nvPr/>
          </p:nvSpPr>
          <p:spPr bwMode="auto">
            <a:xfrm>
              <a:off x="1292225" y="2778125"/>
              <a:ext cx="1247775" cy="271463"/>
            </a:xfrm>
            <a:prstGeom prst="rect">
              <a:avLst/>
            </a:prstGeom>
            <a:gradFill rotWithShape="0">
              <a:gsLst>
                <a:gs pos="0">
                  <a:srgbClr val="0E124E"/>
                </a:gs>
                <a:gs pos="50000">
                  <a:srgbClr val="1E27A9"/>
                </a:gs>
                <a:gs pos="100000">
                  <a:srgbClr val="0E124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Mechanical Systems</a:t>
              </a:r>
            </a:p>
          </p:txBody>
        </p:sp>
        <p:sp>
          <p:nvSpPr>
            <p:cNvPr id="198" name="Rectangle 42"/>
            <p:cNvSpPr>
              <a:spLocks noChangeArrowheads="1"/>
            </p:cNvSpPr>
            <p:nvPr/>
          </p:nvSpPr>
          <p:spPr bwMode="auto">
            <a:xfrm>
              <a:off x="1292225" y="3154363"/>
              <a:ext cx="1247775" cy="271462"/>
            </a:xfrm>
            <a:prstGeom prst="rect">
              <a:avLst/>
            </a:prstGeom>
            <a:gradFill rotWithShape="0">
              <a:gsLst>
                <a:gs pos="0">
                  <a:srgbClr val="0E124E"/>
                </a:gs>
                <a:gs pos="50000">
                  <a:srgbClr val="1E27A9"/>
                </a:gs>
                <a:gs pos="100000">
                  <a:srgbClr val="0E124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Thermal</a:t>
              </a:r>
            </a:p>
          </p:txBody>
        </p:sp>
        <p:sp>
          <p:nvSpPr>
            <p:cNvPr id="199" name="Rectangle 43"/>
            <p:cNvSpPr>
              <a:spLocks noChangeArrowheads="1"/>
            </p:cNvSpPr>
            <p:nvPr/>
          </p:nvSpPr>
          <p:spPr bwMode="auto">
            <a:xfrm>
              <a:off x="1292225" y="3532188"/>
              <a:ext cx="1247775" cy="271462"/>
            </a:xfrm>
            <a:prstGeom prst="rect">
              <a:avLst/>
            </a:prstGeom>
            <a:gradFill rotWithShape="0">
              <a:gsLst>
                <a:gs pos="0">
                  <a:srgbClr val="0E124E"/>
                </a:gs>
                <a:gs pos="50000">
                  <a:srgbClr val="1E27A9"/>
                </a:gs>
                <a:gs pos="100000">
                  <a:srgbClr val="0E124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Contamination</a:t>
              </a:r>
            </a:p>
          </p:txBody>
        </p:sp>
        <p:sp>
          <p:nvSpPr>
            <p:cNvPr id="200" name="Rectangle 44"/>
            <p:cNvSpPr>
              <a:spLocks noChangeArrowheads="1"/>
            </p:cNvSpPr>
            <p:nvPr/>
          </p:nvSpPr>
          <p:spPr bwMode="auto">
            <a:xfrm>
              <a:off x="1292225" y="3908425"/>
              <a:ext cx="1247775" cy="271463"/>
            </a:xfrm>
            <a:prstGeom prst="rect">
              <a:avLst/>
            </a:prstGeom>
            <a:gradFill rotWithShape="0">
              <a:gsLst>
                <a:gs pos="0">
                  <a:srgbClr val="0E124E"/>
                </a:gs>
                <a:gs pos="50000">
                  <a:srgbClr val="1E27A9"/>
                </a:gs>
                <a:gs pos="100000">
                  <a:srgbClr val="0E124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7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Mechanical Designer</a:t>
              </a:r>
            </a:p>
            <a:p>
              <a:pPr>
                <a:lnSpc>
                  <a:spcPct val="90000"/>
                </a:lnSpc>
              </a:pPr>
              <a:endParaRPr lang="en-US" sz="7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01" name="Rectangle 45"/>
            <p:cNvSpPr>
              <a:spLocks noChangeArrowheads="1"/>
            </p:cNvSpPr>
            <p:nvPr/>
          </p:nvSpPr>
          <p:spPr bwMode="auto">
            <a:xfrm>
              <a:off x="1292225" y="4286250"/>
              <a:ext cx="1247775" cy="271463"/>
            </a:xfrm>
            <a:prstGeom prst="rect">
              <a:avLst/>
            </a:prstGeom>
            <a:gradFill rotWithShape="0">
              <a:gsLst>
                <a:gs pos="0">
                  <a:srgbClr val="0E124E"/>
                </a:gs>
                <a:gs pos="50000">
                  <a:srgbClr val="1E27A9"/>
                </a:gs>
                <a:gs pos="100000">
                  <a:srgbClr val="0E124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Radiation Environment</a:t>
              </a:r>
            </a:p>
          </p:txBody>
        </p:sp>
        <p:sp>
          <p:nvSpPr>
            <p:cNvPr id="202" name="Rectangle 46"/>
            <p:cNvSpPr>
              <a:spLocks noChangeArrowheads="1"/>
            </p:cNvSpPr>
            <p:nvPr/>
          </p:nvSpPr>
          <p:spPr bwMode="auto">
            <a:xfrm>
              <a:off x="1292225" y="4662488"/>
              <a:ext cx="1247775" cy="271462"/>
            </a:xfrm>
            <a:prstGeom prst="rect">
              <a:avLst/>
            </a:prstGeom>
            <a:gradFill rotWithShape="0">
              <a:gsLst>
                <a:gs pos="0">
                  <a:srgbClr val="0E124E"/>
                </a:gs>
                <a:gs pos="50000">
                  <a:srgbClr val="1E27A9"/>
                </a:gs>
                <a:gs pos="100000">
                  <a:srgbClr val="0E124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7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Power Systems</a:t>
              </a:r>
            </a:p>
            <a:p>
              <a:pPr algn="ctr">
                <a:lnSpc>
                  <a:spcPct val="90000"/>
                </a:lnSpc>
              </a:pPr>
              <a:endParaRPr lang="en-US" sz="7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03" name="Rectangle 47"/>
            <p:cNvSpPr>
              <a:spLocks noChangeArrowheads="1"/>
            </p:cNvSpPr>
            <p:nvPr/>
          </p:nvSpPr>
          <p:spPr bwMode="auto">
            <a:xfrm>
              <a:off x="1292225" y="5040313"/>
              <a:ext cx="1247775" cy="271462"/>
            </a:xfrm>
            <a:prstGeom prst="rect">
              <a:avLst/>
            </a:prstGeom>
            <a:gradFill rotWithShape="0">
              <a:gsLst>
                <a:gs pos="0">
                  <a:srgbClr val="0E124E"/>
                </a:gs>
                <a:gs pos="50000">
                  <a:srgbClr val="1E27A9"/>
                </a:gs>
                <a:gs pos="100000">
                  <a:srgbClr val="0E124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Avionics</a:t>
              </a:r>
            </a:p>
          </p:txBody>
        </p:sp>
        <p:sp>
          <p:nvSpPr>
            <p:cNvPr id="204" name="Rectangle 48"/>
            <p:cNvSpPr>
              <a:spLocks noChangeArrowheads="1"/>
            </p:cNvSpPr>
            <p:nvPr/>
          </p:nvSpPr>
          <p:spPr bwMode="auto">
            <a:xfrm>
              <a:off x="1292225" y="5416550"/>
              <a:ext cx="1247775" cy="271463"/>
            </a:xfrm>
            <a:prstGeom prst="rect">
              <a:avLst/>
            </a:prstGeom>
            <a:gradFill rotWithShape="0">
              <a:gsLst>
                <a:gs pos="0">
                  <a:srgbClr val="0E124E"/>
                </a:gs>
                <a:gs pos="50000">
                  <a:srgbClr val="1E27A9"/>
                </a:gs>
                <a:gs pos="100000">
                  <a:srgbClr val="0E124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Communications</a:t>
              </a:r>
            </a:p>
          </p:txBody>
        </p:sp>
        <p:sp>
          <p:nvSpPr>
            <p:cNvPr id="205" name="Rectangle 49"/>
            <p:cNvSpPr>
              <a:spLocks noChangeArrowheads="1"/>
            </p:cNvSpPr>
            <p:nvPr/>
          </p:nvSpPr>
          <p:spPr bwMode="auto">
            <a:xfrm>
              <a:off x="1292225" y="5794375"/>
              <a:ext cx="1247775" cy="271463"/>
            </a:xfrm>
            <a:prstGeom prst="rect">
              <a:avLst/>
            </a:prstGeom>
            <a:gradFill rotWithShape="0">
              <a:gsLst>
                <a:gs pos="0">
                  <a:srgbClr val="0E124E"/>
                </a:gs>
                <a:gs pos="50000">
                  <a:srgbClr val="1E27A9"/>
                </a:gs>
                <a:gs pos="100000">
                  <a:srgbClr val="0E124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Integration and Test</a:t>
              </a:r>
            </a:p>
          </p:txBody>
        </p:sp>
        <p:sp>
          <p:nvSpPr>
            <p:cNvPr id="206" name="Text Box 50"/>
            <p:cNvSpPr txBox="1">
              <a:spLocks noChangeArrowheads="1"/>
            </p:cNvSpPr>
            <p:nvPr/>
          </p:nvSpPr>
          <p:spPr bwMode="auto">
            <a:xfrm>
              <a:off x="3895986" y="1970088"/>
              <a:ext cx="262284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581</a:t>
              </a:r>
            </a:p>
          </p:txBody>
        </p:sp>
        <p:sp>
          <p:nvSpPr>
            <p:cNvPr id="207" name="Text Box 51"/>
            <p:cNvSpPr txBox="1">
              <a:spLocks noChangeArrowheads="1"/>
            </p:cNvSpPr>
            <p:nvPr/>
          </p:nvSpPr>
          <p:spPr bwMode="auto">
            <a:xfrm>
              <a:off x="3897575" y="2346325"/>
              <a:ext cx="269869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582</a:t>
              </a:r>
            </a:p>
          </p:txBody>
        </p:sp>
        <p:sp>
          <p:nvSpPr>
            <p:cNvPr id="208" name="Text Box 52"/>
            <p:cNvSpPr txBox="1">
              <a:spLocks noChangeArrowheads="1"/>
            </p:cNvSpPr>
            <p:nvPr/>
          </p:nvSpPr>
          <p:spPr bwMode="auto">
            <a:xfrm>
              <a:off x="3897220" y="2722563"/>
              <a:ext cx="269869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583</a:t>
              </a:r>
            </a:p>
          </p:txBody>
        </p:sp>
        <p:sp>
          <p:nvSpPr>
            <p:cNvPr id="209" name="Text Box 53"/>
            <p:cNvSpPr txBox="1">
              <a:spLocks noChangeArrowheads="1"/>
            </p:cNvSpPr>
            <p:nvPr/>
          </p:nvSpPr>
          <p:spPr bwMode="auto">
            <a:xfrm>
              <a:off x="3897575" y="3098800"/>
              <a:ext cx="262284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591</a:t>
              </a:r>
            </a:p>
          </p:txBody>
        </p:sp>
        <p:sp>
          <p:nvSpPr>
            <p:cNvPr id="210" name="Text Box 54"/>
            <p:cNvSpPr txBox="1">
              <a:spLocks noChangeArrowheads="1"/>
            </p:cNvSpPr>
            <p:nvPr/>
          </p:nvSpPr>
          <p:spPr bwMode="auto">
            <a:xfrm>
              <a:off x="3897575" y="3852863"/>
              <a:ext cx="269869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592</a:t>
              </a:r>
            </a:p>
          </p:txBody>
        </p:sp>
        <p:sp>
          <p:nvSpPr>
            <p:cNvPr id="211" name="Text Box 55"/>
            <p:cNvSpPr txBox="1">
              <a:spLocks noChangeArrowheads="1"/>
            </p:cNvSpPr>
            <p:nvPr/>
          </p:nvSpPr>
          <p:spPr bwMode="auto">
            <a:xfrm>
              <a:off x="3897575" y="3476625"/>
              <a:ext cx="269869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592</a:t>
              </a:r>
            </a:p>
          </p:txBody>
        </p:sp>
        <p:sp>
          <p:nvSpPr>
            <p:cNvPr id="212" name="Text Box 56"/>
            <p:cNvSpPr txBox="1">
              <a:spLocks noChangeArrowheads="1"/>
            </p:cNvSpPr>
            <p:nvPr/>
          </p:nvSpPr>
          <p:spPr bwMode="auto">
            <a:xfrm>
              <a:off x="3897575" y="4229100"/>
              <a:ext cx="269869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595</a:t>
              </a:r>
            </a:p>
          </p:txBody>
        </p:sp>
        <p:sp>
          <p:nvSpPr>
            <p:cNvPr id="213" name="Text Box 57"/>
            <p:cNvSpPr txBox="1">
              <a:spLocks noChangeArrowheads="1"/>
            </p:cNvSpPr>
            <p:nvPr/>
          </p:nvSpPr>
          <p:spPr bwMode="auto">
            <a:xfrm>
              <a:off x="3897575" y="4605338"/>
              <a:ext cx="269869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599</a:t>
              </a:r>
            </a:p>
          </p:txBody>
        </p:sp>
        <p:sp>
          <p:nvSpPr>
            <p:cNvPr id="214" name="Text Box 58"/>
            <p:cNvSpPr txBox="1">
              <a:spLocks noChangeArrowheads="1"/>
            </p:cNvSpPr>
            <p:nvPr/>
          </p:nvSpPr>
          <p:spPr bwMode="auto">
            <a:xfrm>
              <a:off x="3897575" y="4983163"/>
              <a:ext cx="269869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599</a:t>
              </a:r>
            </a:p>
          </p:txBody>
        </p:sp>
        <p:sp>
          <p:nvSpPr>
            <p:cNvPr id="215" name="Text Box 59"/>
            <p:cNvSpPr txBox="1">
              <a:spLocks noChangeArrowheads="1"/>
            </p:cNvSpPr>
            <p:nvPr/>
          </p:nvSpPr>
          <p:spPr bwMode="auto">
            <a:xfrm>
              <a:off x="3897575" y="5359400"/>
              <a:ext cx="269869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599</a:t>
              </a:r>
            </a:p>
          </p:txBody>
        </p:sp>
        <p:sp>
          <p:nvSpPr>
            <p:cNvPr id="216" name="Text Box 60"/>
            <p:cNvSpPr txBox="1">
              <a:spLocks noChangeArrowheads="1"/>
            </p:cNvSpPr>
            <p:nvPr/>
          </p:nvSpPr>
          <p:spPr bwMode="auto">
            <a:xfrm>
              <a:off x="3897575" y="5735638"/>
              <a:ext cx="269869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597</a:t>
              </a:r>
            </a:p>
          </p:txBody>
        </p:sp>
        <p:sp>
          <p:nvSpPr>
            <p:cNvPr id="217" name="Text Box 61"/>
            <p:cNvSpPr txBox="1">
              <a:spLocks noChangeArrowheads="1"/>
            </p:cNvSpPr>
            <p:nvPr/>
          </p:nvSpPr>
          <p:spPr bwMode="auto">
            <a:xfrm>
              <a:off x="2343768" y="5930900"/>
              <a:ext cx="269869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568</a:t>
              </a:r>
            </a:p>
          </p:txBody>
        </p:sp>
        <p:sp>
          <p:nvSpPr>
            <p:cNvPr id="218" name="Text Box 62"/>
            <p:cNvSpPr txBox="1">
              <a:spLocks noChangeArrowheads="1"/>
            </p:cNvSpPr>
            <p:nvPr/>
          </p:nvSpPr>
          <p:spPr bwMode="auto">
            <a:xfrm>
              <a:off x="2340234" y="1793875"/>
              <a:ext cx="269869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158</a:t>
              </a:r>
            </a:p>
          </p:txBody>
        </p:sp>
        <p:sp>
          <p:nvSpPr>
            <p:cNvPr id="219" name="Text Box 63"/>
            <p:cNvSpPr txBox="1">
              <a:spLocks noChangeArrowheads="1"/>
            </p:cNvSpPr>
            <p:nvPr/>
          </p:nvSpPr>
          <p:spPr bwMode="auto">
            <a:xfrm>
              <a:off x="2340234" y="2170113"/>
              <a:ext cx="262284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371</a:t>
              </a:r>
            </a:p>
          </p:txBody>
        </p:sp>
        <p:sp>
          <p:nvSpPr>
            <p:cNvPr id="220" name="Text Box 64"/>
            <p:cNvSpPr txBox="1">
              <a:spLocks noChangeArrowheads="1"/>
            </p:cNvSpPr>
            <p:nvPr/>
          </p:nvSpPr>
          <p:spPr bwMode="auto">
            <a:xfrm>
              <a:off x="2340234" y="2546350"/>
              <a:ext cx="269869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542</a:t>
              </a:r>
            </a:p>
          </p:txBody>
        </p:sp>
        <p:sp>
          <p:nvSpPr>
            <p:cNvPr id="221" name="Text Box 65"/>
            <p:cNvSpPr txBox="1">
              <a:spLocks noChangeArrowheads="1"/>
            </p:cNvSpPr>
            <p:nvPr/>
          </p:nvSpPr>
          <p:spPr bwMode="auto">
            <a:xfrm>
              <a:off x="2340234" y="2922588"/>
              <a:ext cx="269869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543</a:t>
              </a:r>
            </a:p>
          </p:txBody>
        </p:sp>
        <p:sp>
          <p:nvSpPr>
            <p:cNvPr id="222" name="Text Box 66"/>
            <p:cNvSpPr txBox="1">
              <a:spLocks noChangeArrowheads="1"/>
            </p:cNvSpPr>
            <p:nvPr/>
          </p:nvSpPr>
          <p:spPr bwMode="auto">
            <a:xfrm>
              <a:off x="2340234" y="3676650"/>
              <a:ext cx="269869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546</a:t>
              </a:r>
            </a:p>
          </p:txBody>
        </p:sp>
        <p:sp>
          <p:nvSpPr>
            <p:cNvPr id="223" name="Text Box 67"/>
            <p:cNvSpPr txBox="1">
              <a:spLocks noChangeArrowheads="1"/>
            </p:cNvSpPr>
            <p:nvPr/>
          </p:nvSpPr>
          <p:spPr bwMode="auto">
            <a:xfrm>
              <a:off x="2340234" y="3300413"/>
              <a:ext cx="269869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545</a:t>
              </a:r>
            </a:p>
          </p:txBody>
        </p:sp>
        <p:sp>
          <p:nvSpPr>
            <p:cNvPr id="224" name="Text Box 68"/>
            <p:cNvSpPr txBox="1">
              <a:spLocks noChangeArrowheads="1"/>
            </p:cNvSpPr>
            <p:nvPr/>
          </p:nvSpPr>
          <p:spPr bwMode="auto">
            <a:xfrm>
              <a:off x="2349803" y="4046538"/>
              <a:ext cx="269869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547</a:t>
              </a:r>
            </a:p>
          </p:txBody>
        </p:sp>
        <p:sp>
          <p:nvSpPr>
            <p:cNvPr id="225" name="Text Box 69"/>
            <p:cNvSpPr txBox="1">
              <a:spLocks noChangeArrowheads="1"/>
            </p:cNvSpPr>
            <p:nvPr/>
          </p:nvSpPr>
          <p:spPr bwMode="auto">
            <a:xfrm>
              <a:off x="2349803" y="4422775"/>
              <a:ext cx="262284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561</a:t>
              </a:r>
            </a:p>
          </p:txBody>
        </p:sp>
        <p:sp>
          <p:nvSpPr>
            <p:cNvPr id="226" name="Text Box 70"/>
            <p:cNvSpPr txBox="1">
              <a:spLocks noChangeArrowheads="1"/>
            </p:cNvSpPr>
            <p:nvPr/>
          </p:nvSpPr>
          <p:spPr bwMode="auto">
            <a:xfrm>
              <a:off x="2340234" y="4800600"/>
              <a:ext cx="269869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563</a:t>
              </a:r>
            </a:p>
          </p:txBody>
        </p:sp>
        <p:sp>
          <p:nvSpPr>
            <p:cNvPr id="227" name="Text Box 71"/>
            <p:cNvSpPr txBox="1">
              <a:spLocks noChangeArrowheads="1"/>
            </p:cNvSpPr>
            <p:nvPr/>
          </p:nvSpPr>
          <p:spPr bwMode="auto">
            <a:xfrm>
              <a:off x="2340234" y="5176838"/>
              <a:ext cx="269869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565</a:t>
              </a:r>
            </a:p>
          </p:txBody>
        </p:sp>
        <p:sp>
          <p:nvSpPr>
            <p:cNvPr id="228" name="Text Box 72"/>
            <p:cNvSpPr txBox="1">
              <a:spLocks noChangeArrowheads="1"/>
            </p:cNvSpPr>
            <p:nvPr/>
          </p:nvSpPr>
          <p:spPr bwMode="auto">
            <a:xfrm>
              <a:off x="2237802" y="5553075"/>
              <a:ext cx="374515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566/567</a:t>
              </a:r>
            </a:p>
          </p:txBody>
        </p:sp>
        <p:sp>
          <p:nvSpPr>
            <p:cNvPr id="229" name="Rectangle 143"/>
            <p:cNvSpPr>
              <a:spLocks noChangeArrowheads="1"/>
            </p:cNvSpPr>
            <p:nvPr/>
          </p:nvSpPr>
          <p:spPr bwMode="auto">
            <a:xfrm>
              <a:off x="1273175" y="1030288"/>
              <a:ext cx="2833688" cy="506412"/>
            </a:xfrm>
            <a:prstGeom prst="rect">
              <a:avLst/>
            </a:prstGeom>
            <a:gradFill rotWithShape="0">
              <a:gsLst>
                <a:gs pos="0">
                  <a:srgbClr val="0E124E"/>
                </a:gs>
                <a:gs pos="50000">
                  <a:srgbClr val="1E27A9"/>
                </a:gs>
                <a:gs pos="100000">
                  <a:srgbClr val="0E124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"/>
                  <a:cs typeface="Arial"/>
                </a:rPr>
                <a:t>Mission Design Lab (MDL/ADLm)</a:t>
              </a:r>
            </a:p>
            <a:p>
              <a:pPr algn="ctr">
                <a:lnSpc>
                  <a:spcPct val="90000"/>
                </a:lnSpc>
              </a:pPr>
              <a:endParaRPr lang="en-US" sz="8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30" name="Text Box 145"/>
            <p:cNvSpPr txBox="1">
              <a:spLocks noChangeArrowheads="1"/>
            </p:cNvSpPr>
            <p:nvPr/>
          </p:nvSpPr>
          <p:spPr bwMode="auto">
            <a:xfrm>
              <a:off x="2893495" y="1363663"/>
              <a:ext cx="1111768" cy="161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70000"/>
                </a:lnSpc>
                <a:spcBef>
                  <a:spcPct val="50000"/>
                </a:spcBef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MDL Systems Engineers</a:t>
              </a:r>
              <a:endParaRPr lang="en-US" sz="7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31" name="Text Box 146"/>
            <p:cNvSpPr txBox="1">
              <a:spLocks noChangeArrowheads="1"/>
            </p:cNvSpPr>
            <p:nvPr/>
          </p:nvSpPr>
          <p:spPr bwMode="auto">
            <a:xfrm>
              <a:off x="1604963" y="1363663"/>
              <a:ext cx="579437" cy="17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Lab Lead</a:t>
              </a:r>
              <a:endParaRPr lang="en-US" sz="7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32" name="Line 149"/>
            <p:cNvSpPr>
              <a:spLocks noChangeShapeType="1"/>
            </p:cNvSpPr>
            <p:nvPr/>
          </p:nvSpPr>
          <p:spPr bwMode="auto">
            <a:xfrm>
              <a:off x="1382713" y="1328738"/>
              <a:ext cx="260985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5542564" y="1040323"/>
            <a:ext cx="3257990" cy="5418899"/>
            <a:chOff x="5180013" y="1030288"/>
            <a:chExt cx="2929949" cy="5058635"/>
          </a:xfrm>
        </p:grpSpPr>
        <p:sp>
          <p:nvSpPr>
            <p:cNvPr id="234" name="Line 73"/>
            <p:cNvSpPr>
              <a:spLocks noChangeShapeType="1"/>
            </p:cNvSpPr>
            <p:nvPr/>
          </p:nvSpPr>
          <p:spPr bwMode="auto">
            <a:xfrm>
              <a:off x="6602413" y="2735263"/>
              <a:ext cx="300037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5" name="Line 74"/>
            <p:cNvSpPr>
              <a:spLocks noChangeShapeType="1"/>
            </p:cNvSpPr>
            <p:nvPr/>
          </p:nvSpPr>
          <p:spPr bwMode="auto">
            <a:xfrm>
              <a:off x="6602413" y="3487738"/>
              <a:ext cx="300037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6" name="Line 75"/>
            <p:cNvSpPr>
              <a:spLocks noChangeShapeType="1"/>
            </p:cNvSpPr>
            <p:nvPr/>
          </p:nvSpPr>
          <p:spPr bwMode="auto">
            <a:xfrm>
              <a:off x="6602413" y="5745163"/>
              <a:ext cx="300037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7" name="Line 76"/>
            <p:cNvSpPr>
              <a:spLocks noChangeShapeType="1"/>
            </p:cNvSpPr>
            <p:nvPr/>
          </p:nvSpPr>
          <p:spPr bwMode="auto">
            <a:xfrm>
              <a:off x="6602413" y="5368925"/>
              <a:ext cx="300037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8" name="Line 77"/>
            <p:cNvSpPr>
              <a:spLocks noChangeShapeType="1"/>
            </p:cNvSpPr>
            <p:nvPr/>
          </p:nvSpPr>
          <p:spPr bwMode="auto">
            <a:xfrm>
              <a:off x="6602413" y="4992688"/>
              <a:ext cx="300037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9" name="Line 78"/>
            <p:cNvSpPr>
              <a:spLocks noChangeShapeType="1"/>
            </p:cNvSpPr>
            <p:nvPr/>
          </p:nvSpPr>
          <p:spPr bwMode="auto">
            <a:xfrm>
              <a:off x="6602413" y="4616450"/>
              <a:ext cx="300037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40" name="Line 79"/>
            <p:cNvSpPr>
              <a:spLocks noChangeShapeType="1"/>
            </p:cNvSpPr>
            <p:nvPr/>
          </p:nvSpPr>
          <p:spPr bwMode="auto">
            <a:xfrm>
              <a:off x="6602413" y="4240213"/>
              <a:ext cx="300037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41" name="Line 80"/>
            <p:cNvSpPr>
              <a:spLocks noChangeShapeType="1"/>
            </p:cNvSpPr>
            <p:nvPr/>
          </p:nvSpPr>
          <p:spPr bwMode="auto">
            <a:xfrm>
              <a:off x="6602413" y="3863975"/>
              <a:ext cx="300037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42" name="Line 81"/>
            <p:cNvSpPr>
              <a:spLocks noChangeShapeType="1"/>
            </p:cNvSpPr>
            <p:nvPr/>
          </p:nvSpPr>
          <p:spPr bwMode="auto">
            <a:xfrm>
              <a:off x="6602413" y="3111500"/>
              <a:ext cx="300037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43" name="Line 82"/>
            <p:cNvSpPr>
              <a:spLocks noChangeShapeType="1"/>
            </p:cNvSpPr>
            <p:nvPr/>
          </p:nvSpPr>
          <p:spPr bwMode="auto">
            <a:xfrm>
              <a:off x="6602413" y="2359025"/>
              <a:ext cx="300037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44" name="Line 83"/>
            <p:cNvSpPr>
              <a:spLocks noChangeShapeType="1"/>
            </p:cNvSpPr>
            <p:nvPr/>
          </p:nvSpPr>
          <p:spPr bwMode="auto">
            <a:xfrm>
              <a:off x="6602413" y="1982788"/>
              <a:ext cx="300037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45" name="Line 84"/>
            <p:cNvSpPr>
              <a:spLocks noChangeShapeType="1"/>
            </p:cNvSpPr>
            <p:nvPr/>
          </p:nvSpPr>
          <p:spPr bwMode="auto">
            <a:xfrm>
              <a:off x="6600825" y="1533525"/>
              <a:ext cx="0" cy="441960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46" name="Rectangle 85"/>
            <p:cNvSpPr>
              <a:spLocks noChangeArrowheads="1"/>
            </p:cNvSpPr>
            <p:nvPr/>
          </p:nvSpPr>
          <p:spPr bwMode="auto">
            <a:xfrm>
              <a:off x="6770688" y="1836738"/>
              <a:ext cx="1247775" cy="271462"/>
            </a:xfrm>
            <a:prstGeom prst="rect">
              <a:avLst/>
            </a:prstGeom>
            <a:gradFill rotWithShape="0">
              <a:gsLst>
                <a:gs pos="0">
                  <a:srgbClr val="003A1D"/>
                </a:gs>
                <a:gs pos="50000">
                  <a:srgbClr val="007E3F"/>
                </a:gs>
                <a:gs pos="100000">
                  <a:srgbClr val="003A1D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Detectors</a:t>
              </a:r>
            </a:p>
          </p:txBody>
        </p:sp>
        <p:sp>
          <p:nvSpPr>
            <p:cNvPr id="247" name="Rectangle 86"/>
            <p:cNvSpPr>
              <a:spLocks noChangeArrowheads="1"/>
            </p:cNvSpPr>
            <p:nvPr/>
          </p:nvSpPr>
          <p:spPr bwMode="auto">
            <a:xfrm>
              <a:off x="6770688" y="2212975"/>
              <a:ext cx="1247775" cy="271463"/>
            </a:xfrm>
            <a:prstGeom prst="rect">
              <a:avLst/>
            </a:prstGeom>
            <a:gradFill rotWithShape="0">
              <a:gsLst>
                <a:gs pos="0">
                  <a:srgbClr val="003A1D"/>
                </a:gs>
                <a:gs pos="50000">
                  <a:srgbClr val="007E3F"/>
                </a:gs>
                <a:gs pos="100000">
                  <a:srgbClr val="003A1D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Electro-optics/Lasers</a:t>
              </a:r>
            </a:p>
          </p:txBody>
        </p:sp>
        <p:sp>
          <p:nvSpPr>
            <p:cNvPr id="248" name="Rectangle 87"/>
            <p:cNvSpPr>
              <a:spLocks noChangeArrowheads="1"/>
            </p:cNvSpPr>
            <p:nvPr/>
          </p:nvSpPr>
          <p:spPr bwMode="auto">
            <a:xfrm>
              <a:off x="6770688" y="2589213"/>
              <a:ext cx="1247775" cy="271462"/>
            </a:xfrm>
            <a:prstGeom prst="rect">
              <a:avLst/>
            </a:prstGeom>
            <a:gradFill rotWithShape="0">
              <a:gsLst>
                <a:gs pos="0">
                  <a:srgbClr val="003A1D"/>
                </a:gs>
                <a:gs pos="50000">
                  <a:srgbClr val="007E3F"/>
                </a:gs>
                <a:gs pos="100000">
                  <a:srgbClr val="003A1D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Microwave Systems</a:t>
              </a:r>
            </a:p>
          </p:txBody>
        </p:sp>
        <p:sp>
          <p:nvSpPr>
            <p:cNvPr id="249" name="Rectangle 88"/>
            <p:cNvSpPr>
              <a:spLocks noChangeArrowheads="1"/>
            </p:cNvSpPr>
            <p:nvPr/>
          </p:nvSpPr>
          <p:spPr bwMode="auto">
            <a:xfrm>
              <a:off x="6770688" y="2967038"/>
              <a:ext cx="1247775" cy="271462"/>
            </a:xfrm>
            <a:prstGeom prst="rect">
              <a:avLst/>
            </a:prstGeom>
            <a:gradFill rotWithShape="0">
              <a:gsLst>
                <a:gs pos="0">
                  <a:srgbClr val="003A1D"/>
                </a:gs>
                <a:gs pos="50000">
                  <a:srgbClr val="007E3F"/>
                </a:gs>
                <a:gs pos="100000">
                  <a:srgbClr val="003A1D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Radiation Environment</a:t>
              </a:r>
            </a:p>
          </p:txBody>
        </p:sp>
        <p:sp>
          <p:nvSpPr>
            <p:cNvPr id="250" name="Rectangle 89"/>
            <p:cNvSpPr>
              <a:spLocks noChangeArrowheads="1"/>
            </p:cNvSpPr>
            <p:nvPr/>
          </p:nvSpPr>
          <p:spPr bwMode="auto">
            <a:xfrm>
              <a:off x="6770688" y="3343275"/>
              <a:ext cx="1247775" cy="271463"/>
            </a:xfrm>
            <a:prstGeom prst="rect">
              <a:avLst/>
            </a:prstGeom>
            <a:gradFill rotWithShape="0">
              <a:gsLst>
                <a:gs pos="0">
                  <a:srgbClr val="003A1D"/>
                </a:gs>
                <a:gs pos="50000">
                  <a:srgbClr val="007E3F"/>
                </a:gs>
                <a:gs pos="100000">
                  <a:srgbClr val="003A1D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Instrument Electronics</a:t>
              </a:r>
            </a:p>
          </p:txBody>
        </p:sp>
        <p:sp>
          <p:nvSpPr>
            <p:cNvPr id="251" name="Rectangle 90"/>
            <p:cNvSpPr>
              <a:spLocks noChangeArrowheads="1"/>
            </p:cNvSpPr>
            <p:nvPr/>
          </p:nvSpPr>
          <p:spPr bwMode="auto">
            <a:xfrm>
              <a:off x="6770688" y="3721100"/>
              <a:ext cx="1247775" cy="271463"/>
            </a:xfrm>
            <a:prstGeom prst="rect">
              <a:avLst/>
            </a:prstGeom>
            <a:gradFill rotWithShape="0">
              <a:gsLst>
                <a:gs pos="0">
                  <a:srgbClr val="003A1D"/>
                </a:gs>
                <a:gs pos="50000">
                  <a:srgbClr val="007E3F"/>
                </a:gs>
                <a:gs pos="100000">
                  <a:srgbClr val="003A1D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Integration and Test</a:t>
              </a:r>
            </a:p>
          </p:txBody>
        </p:sp>
        <p:sp>
          <p:nvSpPr>
            <p:cNvPr id="252" name="Rectangle 91"/>
            <p:cNvSpPr>
              <a:spLocks noChangeArrowheads="1"/>
            </p:cNvSpPr>
            <p:nvPr/>
          </p:nvSpPr>
          <p:spPr bwMode="auto">
            <a:xfrm>
              <a:off x="6770688" y="4097338"/>
              <a:ext cx="1247775" cy="271462"/>
            </a:xfrm>
            <a:prstGeom prst="rect">
              <a:avLst/>
            </a:prstGeom>
            <a:gradFill rotWithShape="0">
              <a:gsLst>
                <a:gs pos="0">
                  <a:srgbClr val="003A1D"/>
                </a:gs>
                <a:gs pos="50000">
                  <a:srgbClr val="007E3F"/>
                </a:gs>
                <a:gs pos="100000">
                  <a:srgbClr val="003A1D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Flight Software</a:t>
              </a:r>
            </a:p>
          </p:txBody>
        </p:sp>
        <p:sp>
          <p:nvSpPr>
            <p:cNvPr id="253" name="Rectangle 92"/>
            <p:cNvSpPr>
              <a:spLocks noChangeArrowheads="1"/>
            </p:cNvSpPr>
            <p:nvPr/>
          </p:nvSpPr>
          <p:spPr bwMode="auto">
            <a:xfrm>
              <a:off x="6770688" y="4475163"/>
              <a:ext cx="1247775" cy="271462"/>
            </a:xfrm>
            <a:prstGeom prst="rect">
              <a:avLst/>
            </a:prstGeom>
            <a:gradFill rotWithShape="0">
              <a:gsLst>
                <a:gs pos="0">
                  <a:srgbClr val="003A1D"/>
                </a:gs>
                <a:gs pos="50000">
                  <a:srgbClr val="007E3F"/>
                </a:gs>
                <a:gs pos="100000">
                  <a:srgbClr val="003A1D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Fine Guidance</a:t>
              </a:r>
            </a:p>
          </p:txBody>
        </p:sp>
        <p:sp>
          <p:nvSpPr>
            <p:cNvPr id="254" name="Rectangle 93"/>
            <p:cNvSpPr>
              <a:spLocks noChangeArrowheads="1"/>
            </p:cNvSpPr>
            <p:nvPr/>
          </p:nvSpPr>
          <p:spPr bwMode="auto">
            <a:xfrm>
              <a:off x="6770688" y="4851400"/>
              <a:ext cx="1247775" cy="271463"/>
            </a:xfrm>
            <a:prstGeom prst="rect">
              <a:avLst/>
            </a:prstGeom>
            <a:gradFill rotWithShape="0">
              <a:gsLst>
                <a:gs pos="0">
                  <a:srgbClr val="003A1D"/>
                </a:gs>
                <a:gs pos="50000">
                  <a:srgbClr val="007E3F"/>
                </a:gs>
                <a:gs pos="100000">
                  <a:srgbClr val="003A1D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Instrument Systems Engineer</a:t>
              </a:r>
            </a:p>
          </p:txBody>
        </p:sp>
        <p:sp>
          <p:nvSpPr>
            <p:cNvPr id="255" name="Rectangle 94"/>
            <p:cNvSpPr>
              <a:spLocks noChangeArrowheads="1"/>
            </p:cNvSpPr>
            <p:nvPr/>
          </p:nvSpPr>
          <p:spPr bwMode="auto">
            <a:xfrm>
              <a:off x="6770688" y="5229225"/>
              <a:ext cx="1247775" cy="271463"/>
            </a:xfrm>
            <a:prstGeom prst="rect">
              <a:avLst/>
            </a:prstGeom>
            <a:gradFill rotWithShape="0">
              <a:gsLst>
                <a:gs pos="0">
                  <a:srgbClr val="003A1D"/>
                </a:gs>
                <a:gs pos="50000">
                  <a:srgbClr val="007E3F"/>
                </a:gs>
                <a:gs pos="100000">
                  <a:srgbClr val="003A1D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Planetary Protection</a:t>
              </a:r>
            </a:p>
          </p:txBody>
        </p:sp>
        <p:sp>
          <p:nvSpPr>
            <p:cNvPr id="256" name="Rectangle 95"/>
            <p:cNvSpPr>
              <a:spLocks noChangeArrowheads="1"/>
            </p:cNvSpPr>
            <p:nvPr/>
          </p:nvSpPr>
          <p:spPr bwMode="auto">
            <a:xfrm>
              <a:off x="6770688" y="5605463"/>
              <a:ext cx="1247775" cy="271462"/>
            </a:xfrm>
            <a:prstGeom prst="rect">
              <a:avLst/>
            </a:prstGeom>
            <a:gradFill rotWithShape="0">
              <a:gsLst>
                <a:gs pos="0">
                  <a:srgbClr val="003A1D"/>
                </a:gs>
                <a:gs pos="50000">
                  <a:srgbClr val="007E3F"/>
                </a:gs>
                <a:gs pos="100000">
                  <a:srgbClr val="003A1D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Orbital Debris</a:t>
              </a:r>
            </a:p>
          </p:txBody>
        </p:sp>
        <p:sp>
          <p:nvSpPr>
            <p:cNvPr id="257" name="Line 96"/>
            <p:cNvSpPr>
              <a:spLocks noChangeShapeType="1"/>
            </p:cNvSpPr>
            <p:nvPr/>
          </p:nvSpPr>
          <p:spPr bwMode="auto">
            <a:xfrm>
              <a:off x="6308725" y="2552700"/>
              <a:ext cx="300038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58" name="Line 97"/>
            <p:cNvSpPr>
              <a:spLocks noChangeShapeType="1"/>
            </p:cNvSpPr>
            <p:nvPr/>
          </p:nvSpPr>
          <p:spPr bwMode="auto">
            <a:xfrm>
              <a:off x="6308725" y="3305175"/>
              <a:ext cx="300038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59" name="Line 98"/>
            <p:cNvSpPr>
              <a:spLocks noChangeShapeType="1"/>
            </p:cNvSpPr>
            <p:nvPr/>
          </p:nvSpPr>
          <p:spPr bwMode="auto">
            <a:xfrm>
              <a:off x="6308725" y="5940425"/>
              <a:ext cx="300038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60" name="Line 99"/>
            <p:cNvSpPr>
              <a:spLocks noChangeShapeType="1"/>
            </p:cNvSpPr>
            <p:nvPr/>
          </p:nvSpPr>
          <p:spPr bwMode="auto">
            <a:xfrm>
              <a:off x="6308725" y="5562600"/>
              <a:ext cx="300038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61" name="Line 100"/>
            <p:cNvSpPr>
              <a:spLocks noChangeShapeType="1"/>
            </p:cNvSpPr>
            <p:nvPr/>
          </p:nvSpPr>
          <p:spPr bwMode="auto">
            <a:xfrm>
              <a:off x="6308725" y="5186363"/>
              <a:ext cx="300038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62" name="Line 101"/>
            <p:cNvSpPr>
              <a:spLocks noChangeShapeType="1"/>
            </p:cNvSpPr>
            <p:nvPr/>
          </p:nvSpPr>
          <p:spPr bwMode="auto">
            <a:xfrm>
              <a:off x="6308725" y="4810125"/>
              <a:ext cx="300038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63" name="Line 102"/>
            <p:cNvSpPr>
              <a:spLocks noChangeShapeType="1"/>
            </p:cNvSpPr>
            <p:nvPr/>
          </p:nvSpPr>
          <p:spPr bwMode="auto">
            <a:xfrm>
              <a:off x="6308725" y="4433888"/>
              <a:ext cx="300038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64" name="Line 103"/>
            <p:cNvSpPr>
              <a:spLocks noChangeShapeType="1"/>
            </p:cNvSpPr>
            <p:nvPr/>
          </p:nvSpPr>
          <p:spPr bwMode="auto">
            <a:xfrm>
              <a:off x="6308725" y="4057650"/>
              <a:ext cx="300038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65" name="Line 104"/>
            <p:cNvSpPr>
              <a:spLocks noChangeShapeType="1"/>
            </p:cNvSpPr>
            <p:nvPr/>
          </p:nvSpPr>
          <p:spPr bwMode="auto">
            <a:xfrm>
              <a:off x="6308725" y="3681413"/>
              <a:ext cx="300038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66" name="Line 105"/>
            <p:cNvSpPr>
              <a:spLocks noChangeShapeType="1"/>
            </p:cNvSpPr>
            <p:nvPr/>
          </p:nvSpPr>
          <p:spPr bwMode="auto">
            <a:xfrm>
              <a:off x="6308725" y="2928938"/>
              <a:ext cx="300038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67" name="Line 106"/>
            <p:cNvSpPr>
              <a:spLocks noChangeShapeType="1"/>
            </p:cNvSpPr>
            <p:nvPr/>
          </p:nvSpPr>
          <p:spPr bwMode="auto">
            <a:xfrm>
              <a:off x="6308725" y="2176463"/>
              <a:ext cx="300038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68" name="Line 107"/>
            <p:cNvSpPr>
              <a:spLocks noChangeShapeType="1"/>
            </p:cNvSpPr>
            <p:nvPr/>
          </p:nvSpPr>
          <p:spPr bwMode="auto">
            <a:xfrm>
              <a:off x="6308725" y="1800225"/>
              <a:ext cx="300038" cy="0"/>
            </a:xfrm>
            <a:prstGeom prst="line">
              <a:avLst/>
            </a:prstGeom>
            <a:noFill/>
            <a:ln w="25400">
              <a:solidFill>
                <a:srgbClr val="D96D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69" name="Rectangle 108"/>
            <p:cNvSpPr>
              <a:spLocks noChangeArrowheads="1"/>
            </p:cNvSpPr>
            <p:nvPr/>
          </p:nvSpPr>
          <p:spPr bwMode="auto">
            <a:xfrm>
              <a:off x="5219700" y="1654175"/>
              <a:ext cx="1247775" cy="271463"/>
            </a:xfrm>
            <a:prstGeom prst="rect">
              <a:avLst/>
            </a:prstGeom>
            <a:gradFill rotWithShape="0">
              <a:gsLst>
                <a:gs pos="0">
                  <a:srgbClr val="003A1D"/>
                </a:gs>
                <a:gs pos="50000">
                  <a:srgbClr val="007E3F"/>
                </a:gs>
                <a:gs pos="100000">
                  <a:srgbClr val="003A1D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Instrument Cost</a:t>
              </a:r>
            </a:p>
          </p:txBody>
        </p:sp>
        <p:sp>
          <p:nvSpPr>
            <p:cNvPr id="270" name="Rectangle 109"/>
            <p:cNvSpPr>
              <a:spLocks noChangeArrowheads="1"/>
            </p:cNvSpPr>
            <p:nvPr/>
          </p:nvSpPr>
          <p:spPr bwMode="auto">
            <a:xfrm>
              <a:off x="5219700" y="2030413"/>
              <a:ext cx="1247775" cy="271462"/>
            </a:xfrm>
            <a:prstGeom prst="rect">
              <a:avLst/>
            </a:prstGeom>
            <a:gradFill rotWithShape="0">
              <a:gsLst>
                <a:gs pos="0">
                  <a:srgbClr val="003A1D"/>
                </a:gs>
                <a:gs pos="50000">
                  <a:srgbClr val="007E3F"/>
                </a:gs>
                <a:gs pos="100000">
                  <a:srgbClr val="003A1D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Reliability</a:t>
              </a:r>
            </a:p>
          </p:txBody>
        </p:sp>
        <p:sp>
          <p:nvSpPr>
            <p:cNvPr id="271" name="Rectangle 110"/>
            <p:cNvSpPr>
              <a:spLocks noChangeArrowheads="1"/>
            </p:cNvSpPr>
            <p:nvPr/>
          </p:nvSpPr>
          <p:spPr bwMode="auto">
            <a:xfrm>
              <a:off x="5219700" y="2406650"/>
              <a:ext cx="1247775" cy="271463"/>
            </a:xfrm>
            <a:prstGeom prst="rect">
              <a:avLst/>
            </a:prstGeom>
            <a:gradFill rotWithShape="0">
              <a:gsLst>
                <a:gs pos="0">
                  <a:srgbClr val="003A1D"/>
                </a:gs>
                <a:gs pos="50000">
                  <a:srgbClr val="007E3F"/>
                </a:gs>
                <a:gs pos="100000">
                  <a:srgbClr val="003A1D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Materials</a:t>
              </a:r>
            </a:p>
          </p:txBody>
        </p:sp>
        <p:sp>
          <p:nvSpPr>
            <p:cNvPr id="272" name="Rectangle 111"/>
            <p:cNvSpPr>
              <a:spLocks noChangeArrowheads="1"/>
            </p:cNvSpPr>
            <p:nvPr/>
          </p:nvSpPr>
          <p:spPr bwMode="auto">
            <a:xfrm>
              <a:off x="5219700" y="2784475"/>
              <a:ext cx="1247775" cy="271463"/>
            </a:xfrm>
            <a:prstGeom prst="rect">
              <a:avLst/>
            </a:prstGeom>
            <a:gradFill rotWithShape="0">
              <a:gsLst>
                <a:gs pos="0">
                  <a:srgbClr val="003A1D"/>
                </a:gs>
                <a:gs pos="50000">
                  <a:srgbClr val="007E3F"/>
                </a:gs>
                <a:gs pos="100000">
                  <a:srgbClr val="003A1D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Structural</a:t>
              </a:r>
            </a:p>
          </p:txBody>
        </p:sp>
        <p:sp>
          <p:nvSpPr>
            <p:cNvPr id="273" name="Rectangle 112"/>
            <p:cNvSpPr>
              <a:spLocks noChangeArrowheads="1"/>
            </p:cNvSpPr>
            <p:nvPr/>
          </p:nvSpPr>
          <p:spPr bwMode="auto">
            <a:xfrm>
              <a:off x="5219700" y="3160713"/>
              <a:ext cx="1247775" cy="271462"/>
            </a:xfrm>
            <a:prstGeom prst="rect">
              <a:avLst/>
            </a:prstGeom>
            <a:gradFill rotWithShape="0">
              <a:gsLst>
                <a:gs pos="0">
                  <a:srgbClr val="003A1D"/>
                </a:gs>
                <a:gs pos="50000">
                  <a:srgbClr val="007E3F"/>
                </a:gs>
                <a:gs pos="100000">
                  <a:srgbClr val="003A1D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Mechanical Systems</a:t>
              </a:r>
            </a:p>
          </p:txBody>
        </p:sp>
        <p:sp>
          <p:nvSpPr>
            <p:cNvPr id="274" name="Rectangle 113"/>
            <p:cNvSpPr>
              <a:spLocks noChangeArrowheads="1"/>
            </p:cNvSpPr>
            <p:nvPr/>
          </p:nvSpPr>
          <p:spPr bwMode="auto">
            <a:xfrm>
              <a:off x="5219700" y="3538538"/>
              <a:ext cx="1247775" cy="271462"/>
            </a:xfrm>
            <a:prstGeom prst="rect">
              <a:avLst/>
            </a:prstGeom>
            <a:gradFill rotWithShape="0">
              <a:gsLst>
                <a:gs pos="0">
                  <a:srgbClr val="003A1D"/>
                </a:gs>
                <a:gs pos="50000">
                  <a:srgbClr val="007E3F"/>
                </a:gs>
                <a:gs pos="100000">
                  <a:srgbClr val="003A1D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Electro-mechanical</a:t>
              </a:r>
            </a:p>
          </p:txBody>
        </p:sp>
        <p:sp>
          <p:nvSpPr>
            <p:cNvPr id="275" name="Rectangle 114"/>
            <p:cNvSpPr>
              <a:spLocks noChangeArrowheads="1"/>
            </p:cNvSpPr>
            <p:nvPr/>
          </p:nvSpPr>
          <p:spPr bwMode="auto">
            <a:xfrm>
              <a:off x="5219700" y="3914775"/>
              <a:ext cx="1247775" cy="271463"/>
            </a:xfrm>
            <a:prstGeom prst="rect">
              <a:avLst/>
            </a:prstGeom>
            <a:gradFill rotWithShape="0">
              <a:gsLst>
                <a:gs pos="0">
                  <a:srgbClr val="003A1D"/>
                </a:gs>
                <a:gs pos="50000">
                  <a:srgbClr val="007E3F"/>
                </a:gs>
                <a:gs pos="100000">
                  <a:srgbClr val="003A1D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Thermal</a:t>
              </a:r>
            </a:p>
          </p:txBody>
        </p:sp>
        <p:sp>
          <p:nvSpPr>
            <p:cNvPr id="276" name="Rectangle 115"/>
            <p:cNvSpPr>
              <a:spLocks noChangeArrowheads="1"/>
            </p:cNvSpPr>
            <p:nvPr/>
          </p:nvSpPr>
          <p:spPr bwMode="auto">
            <a:xfrm>
              <a:off x="5219700" y="4292600"/>
              <a:ext cx="1247775" cy="271463"/>
            </a:xfrm>
            <a:prstGeom prst="rect">
              <a:avLst/>
            </a:prstGeom>
            <a:gradFill rotWithShape="0">
              <a:gsLst>
                <a:gs pos="0">
                  <a:srgbClr val="003A1D"/>
                </a:gs>
                <a:gs pos="50000">
                  <a:srgbClr val="007E3F"/>
                </a:gs>
                <a:gs pos="100000">
                  <a:srgbClr val="003A1D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Contamination</a:t>
              </a:r>
            </a:p>
          </p:txBody>
        </p:sp>
        <p:sp>
          <p:nvSpPr>
            <p:cNvPr id="277" name="Rectangle 116"/>
            <p:cNvSpPr>
              <a:spLocks noChangeArrowheads="1"/>
            </p:cNvSpPr>
            <p:nvPr/>
          </p:nvSpPr>
          <p:spPr bwMode="auto">
            <a:xfrm>
              <a:off x="5219700" y="4668838"/>
              <a:ext cx="1247775" cy="271462"/>
            </a:xfrm>
            <a:prstGeom prst="rect">
              <a:avLst/>
            </a:prstGeom>
            <a:gradFill rotWithShape="0">
              <a:gsLst>
                <a:gs pos="0">
                  <a:srgbClr val="003A1D"/>
                </a:gs>
                <a:gs pos="50000">
                  <a:srgbClr val="007E3F"/>
                </a:gs>
                <a:gs pos="100000">
                  <a:srgbClr val="003A1D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Mechanical Designer</a:t>
              </a:r>
            </a:p>
          </p:txBody>
        </p:sp>
        <p:sp>
          <p:nvSpPr>
            <p:cNvPr id="278" name="Rectangle 117"/>
            <p:cNvSpPr>
              <a:spLocks noChangeArrowheads="1"/>
            </p:cNvSpPr>
            <p:nvPr/>
          </p:nvSpPr>
          <p:spPr bwMode="auto">
            <a:xfrm>
              <a:off x="5219700" y="5046663"/>
              <a:ext cx="1247775" cy="271462"/>
            </a:xfrm>
            <a:prstGeom prst="rect">
              <a:avLst/>
            </a:prstGeom>
            <a:gradFill rotWithShape="0">
              <a:gsLst>
                <a:gs pos="0">
                  <a:srgbClr val="003A1D"/>
                </a:gs>
                <a:gs pos="50000">
                  <a:srgbClr val="007E3F"/>
                </a:gs>
                <a:gs pos="100000">
                  <a:srgbClr val="003A1D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Team Lead/</a:t>
              </a:r>
            </a:p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Deputy Team Lead</a:t>
              </a:r>
            </a:p>
          </p:txBody>
        </p:sp>
        <p:sp>
          <p:nvSpPr>
            <p:cNvPr id="279" name="Rectangle 118"/>
            <p:cNvSpPr>
              <a:spLocks noChangeArrowheads="1"/>
            </p:cNvSpPr>
            <p:nvPr/>
          </p:nvSpPr>
          <p:spPr bwMode="auto">
            <a:xfrm>
              <a:off x="5219700" y="5422900"/>
              <a:ext cx="1247775" cy="271463"/>
            </a:xfrm>
            <a:prstGeom prst="rect">
              <a:avLst/>
            </a:prstGeom>
            <a:gradFill rotWithShape="0">
              <a:gsLst>
                <a:gs pos="0">
                  <a:srgbClr val="003A1D"/>
                </a:gs>
                <a:gs pos="50000">
                  <a:srgbClr val="007E3F"/>
                </a:gs>
                <a:gs pos="100000">
                  <a:srgbClr val="003A1D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Optics</a:t>
              </a:r>
            </a:p>
          </p:txBody>
        </p:sp>
        <p:sp>
          <p:nvSpPr>
            <p:cNvPr id="280" name="Rectangle 119"/>
            <p:cNvSpPr>
              <a:spLocks noChangeArrowheads="1"/>
            </p:cNvSpPr>
            <p:nvPr/>
          </p:nvSpPr>
          <p:spPr bwMode="auto">
            <a:xfrm>
              <a:off x="5219700" y="5800725"/>
              <a:ext cx="1247775" cy="271463"/>
            </a:xfrm>
            <a:prstGeom prst="rect">
              <a:avLst/>
            </a:prstGeom>
            <a:gradFill rotWithShape="0">
              <a:gsLst>
                <a:gs pos="0">
                  <a:srgbClr val="003A1D"/>
                </a:gs>
                <a:gs pos="50000">
                  <a:srgbClr val="007E3F"/>
                </a:gs>
                <a:gs pos="100000">
                  <a:srgbClr val="003A1D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Cryogenics</a:t>
              </a:r>
            </a:p>
          </p:txBody>
        </p:sp>
        <p:sp>
          <p:nvSpPr>
            <p:cNvPr id="281" name="Text Box 120"/>
            <p:cNvSpPr txBox="1">
              <a:spLocks noChangeArrowheads="1"/>
            </p:cNvSpPr>
            <p:nvPr/>
          </p:nvSpPr>
          <p:spPr bwMode="auto">
            <a:xfrm>
              <a:off x="7828950" y="1970088"/>
              <a:ext cx="269868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553</a:t>
              </a:r>
            </a:p>
          </p:txBody>
        </p:sp>
        <p:sp>
          <p:nvSpPr>
            <p:cNvPr id="282" name="Text Box 121"/>
            <p:cNvSpPr txBox="1">
              <a:spLocks noChangeArrowheads="1"/>
            </p:cNvSpPr>
            <p:nvPr/>
          </p:nvSpPr>
          <p:spPr bwMode="auto">
            <a:xfrm>
              <a:off x="7833705" y="2346325"/>
              <a:ext cx="269868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554</a:t>
              </a:r>
            </a:p>
          </p:txBody>
        </p:sp>
        <p:sp>
          <p:nvSpPr>
            <p:cNvPr id="283" name="Text Box 122"/>
            <p:cNvSpPr txBox="1">
              <a:spLocks noChangeArrowheads="1"/>
            </p:cNvSpPr>
            <p:nvPr/>
          </p:nvSpPr>
          <p:spPr bwMode="auto">
            <a:xfrm>
              <a:off x="7717853" y="2722563"/>
              <a:ext cx="374514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555/567</a:t>
              </a:r>
            </a:p>
          </p:txBody>
        </p:sp>
        <p:sp>
          <p:nvSpPr>
            <p:cNvPr id="284" name="Text Box 123"/>
            <p:cNvSpPr txBox="1">
              <a:spLocks noChangeArrowheads="1"/>
            </p:cNvSpPr>
            <p:nvPr/>
          </p:nvSpPr>
          <p:spPr bwMode="auto">
            <a:xfrm>
              <a:off x="7830527" y="3098800"/>
              <a:ext cx="262283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561</a:t>
              </a:r>
            </a:p>
          </p:txBody>
        </p:sp>
        <p:sp>
          <p:nvSpPr>
            <p:cNvPr id="285" name="Text Box 124"/>
            <p:cNvSpPr txBox="1">
              <a:spLocks noChangeArrowheads="1"/>
            </p:cNvSpPr>
            <p:nvPr/>
          </p:nvSpPr>
          <p:spPr bwMode="auto">
            <a:xfrm>
              <a:off x="7840094" y="3852863"/>
              <a:ext cx="269868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568</a:t>
              </a:r>
            </a:p>
          </p:txBody>
        </p:sp>
        <p:sp>
          <p:nvSpPr>
            <p:cNvPr id="286" name="Text Box 125"/>
            <p:cNvSpPr txBox="1">
              <a:spLocks noChangeArrowheads="1"/>
            </p:cNvSpPr>
            <p:nvPr/>
          </p:nvSpPr>
          <p:spPr bwMode="auto">
            <a:xfrm>
              <a:off x="7830527" y="3476625"/>
              <a:ext cx="269868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564</a:t>
              </a:r>
            </a:p>
          </p:txBody>
        </p:sp>
        <p:sp>
          <p:nvSpPr>
            <p:cNvPr id="287" name="Text Box 126"/>
            <p:cNvSpPr txBox="1">
              <a:spLocks noChangeArrowheads="1"/>
            </p:cNvSpPr>
            <p:nvPr/>
          </p:nvSpPr>
          <p:spPr bwMode="auto">
            <a:xfrm>
              <a:off x="7830527" y="4229100"/>
              <a:ext cx="269868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582</a:t>
              </a:r>
            </a:p>
          </p:txBody>
        </p:sp>
        <p:sp>
          <p:nvSpPr>
            <p:cNvPr id="288" name="Text Box 127"/>
            <p:cNvSpPr txBox="1">
              <a:spLocks noChangeArrowheads="1"/>
            </p:cNvSpPr>
            <p:nvPr/>
          </p:nvSpPr>
          <p:spPr bwMode="auto">
            <a:xfrm>
              <a:off x="7717853" y="4605338"/>
              <a:ext cx="374514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591/595</a:t>
              </a:r>
            </a:p>
          </p:txBody>
        </p:sp>
        <p:sp>
          <p:nvSpPr>
            <p:cNvPr id="289" name="Text Box 128"/>
            <p:cNvSpPr txBox="1">
              <a:spLocks noChangeArrowheads="1"/>
            </p:cNvSpPr>
            <p:nvPr/>
          </p:nvSpPr>
          <p:spPr bwMode="auto">
            <a:xfrm>
              <a:off x="7830527" y="4983163"/>
              <a:ext cx="269867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592</a:t>
              </a:r>
            </a:p>
          </p:txBody>
        </p:sp>
        <p:sp>
          <p:nvSpPr>
            <p:cNvPr id="290" name="Text Box 129"/>
            <p:cNvSpPr txBox="1">
              <a:spLocks noChangeArrowheads="1"/>
            </p:cNvSpPr>
            <p:nvPr/>
          </p:nvSpPr>
          <p:spPr bwMode="auto">
            <a:xfrm>
              <a:off x="7832479" y="5359400"/>
              <a:ext cx="269867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592</a:t>
              </a:r>
            </a:p>
          </p:txBody>
        </p:sp>
        <p:sp>
          <p:nvSpPr>
            <p:cNvPr id="291" name="Text Box 130"/>
            <p:cNvSpPr txBox="1">
              <a:spLocks noChangeArrowheads="1"/>
            </p:cNvSpPr>
            <p:nvPr/>
          </p:nvSpPr>
          <p:spPr bwMode="auto">
            <a:xfrm>
              <a:off x="7830527" y="5735638"/>
              <a:ext cx="269869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592</a:t>
              </a:r>
            </a:p>
          </p:txBody>
        </p:sp>
        <p:sp>
          <p:nvSpPr>
            <p:cNvPr id="292" name="Text Box 131"/>
            <p:cNvSpPr txBox="1">
              <a:spLocks noChangeArrowheads="1"/>
            </p:cNvSpPr>
            <p:nvPr/>
          </p:nvSpPr>
          <p:spPr bwMode="auto">
            <a:xfrm>
              <a:off x="6266839" y="5930900"/>
              <a:ext cx="269868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552</a:t>
              </a:r>
            </a:p>
          </p:txBody>
        </p:sp>
        <p:sp>
          <p:nvSpPr>
            <p:cNvPr id="293" name="Text Box 132"/>
            <p:cNvSpPr txBox="1">
              <a:spLocks noChangeArrowheads="1"/>
            </p:cNvSpPr>
            <p:nvPr/>
          </p:nvSpPr>
          <p:spPr bwMode="auto">
            <a:xfrm>
              <a:off x="6270014" y="1787525"/>
              <a:ext cx="269868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158</a:t>
              </a:r>
            </a:p>
          </p:txBody>
        </p:sp>
        <p:sp>
          <p:nvSpPr>
            <p:cNvPr id="294" name="Text Box 133"/>
            <p:cNvSpPr txBox="1">
              <a:spLocks noChangeArrowheads="1"/>
            </p:cNvSpPr>
            <p:nvPr/>
          </p:nvSpPr>
          <p:spPr bwMode="auto">
            <a:xfrm>
              <a:off x="6273188" y="2163763"/>
              <a:ext cx="262283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371</a:t>
              </a:r>
            </a:p>
          </p:txBody>
        </p:sp>
        <p:sp>
          <p:nvSpPr>
            <p:cNvPr id="295" name="Text Box 134"/>
            <p:cNvSpPr txBox="1">
              <a:spLocks noChangeArrowheads="1"/>
            </p:cNvSpPr>
            <p:nvPr/>
          </p:nvSpPr>
          <p:spPr bwMode="auto">
            <a:xfrm>
              <a:off x="6271603" y="2540000"/>
              <a:ext cx="262283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541</a:t>
              </a:r>
            </a:p>
          </p:txBody>
        </p:sp>
        <p:sp>
          <p:nvSpPr>
            <p:cNvPr id="296" name="Text Box 135"/>
            <p:cNvSpPr txBox="1">
              <a:spLocks noChangeArrowheads="1"/>
            </p:cNvSpPr>
            <p:nvPr/>
          </p:nvSpPr>
          <p:spPr bwMode="auto">
            <a:xfrm>
              <a:off x="6273188" y="2916238"/>
              <a:ext cx="269868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542</a:t>
              </a:r>
            </a:p>
          </p:txBody>
        </p:sp>
        <p:sp>
          <p:nvSpPr>
            <p:cNvPr id="297" name="Text Box 136"/>
            <p:cNvSpPr txBox="1">
              <a:spLocks noChangeArrowheads="1"/>
            </p:cNvSpPr>
            <p:nvPr/>
          </p:nvSpPr>
          <p:spPr bwMode="auto">
            <a:xfrm>
              <a:off x="6273188" y="3670300"/>
              <a:ext cx="269868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544</a:t>
              </a:r>
            </a:p>
          </p:txBody>
        </p:sp>
        <p:sp>
          <p:nvSpPr>
            <p:cNvPr id="298" name="Text Box 137"/>
            <p:cNvSpPr txBox="1">
              <a:spLocks noChangeArrowheads="1"/>
            </p:cNvSpPr>
            <p:nvPr/>
          </p:nvSpPr>
          <p:spPr bwMode="auto">
            <a:xfrm>
              <a:off x="6271603" y="3294063"/>
              <a:ext cx="269868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543</a:t>
              </a:r>
            </a:p>
          </p:txBody>
        </p:sp>
        <p:sp>
          <p:nvSpPr>
            <p:cNvPr id="299" name="Text Box 138"/>
            <p:cNvSpPr txBox="1">
              <a:spLocks noChangeArrowheads="1"/>
            </p:cNvSpPr>
            <p:nvPr/>
          </p:nvSpPr>
          <p:spPr bwMode="auto">
            <a:xfrm>
              <a:off x="6273188" y="4046538"/>
              <a:ext cx="269868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545</a:t>
              </a:r>
            </a:p>
          </p:txBody>
        </p:sp>
        <p:sp>
          <p:nvSpPr>
            <p:cNvPr id="300" name="Text Box 139"/>
            <p:cNvSpPr txBox="1">
              <a:spLocks noChangeArrowheads="1"/>
            </p:cNvSpPr>
            <p:nvPr/>
          </p:nvSpPr>
          <p:spPr bwMode="auto">
            <a:xfrm>
              <a:off x="6271603" y="4422775"/>
              <a:ext cx="269868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546</a:t>
              </a:r>
            </a:p>
          </p:txBody>
        </p:sp>
        <p:sp>
          <p:nvSpPr>
            <p:cNvPr id="301" name="Text Box 140"/>
            <p:cNvSpPr txBox="1">
              <a:spLocks noChangeArrowheads="1"/>
            </p:cNvSpPr>
            <p:nvPr/>
          </p:nvSpPr>
          <p:spPr bwMode="auto">
            <a:xfrm>
              <a:off x="6281171" y="4800600"/>
              <a:ext cx="269868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547</a:t>
              </a:r>
            </a:p>
          </p:txBody>
        </p:sp>
        <p:sp>
          <p:nvSpPr>
            <p:cNvPr id="302" name="Text Box 141"/>
            <p:cNvSpPr txBox="1">
              <a:spLocks noChangeArrowheads="1"/>
            </p:cNvSpPr>
            <p:nvPr/>
          </p:nvSpPr>
          <p:spPr bwMode="auto">
            <a:xfrm>
              <a:off x="6281171" y="5176838"/>
              <a:ext cx="269868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550</a:t>
              </a:r>
            </a:p>
          </p:txBody>
        </p:sp>
        <p:sp>
          <p:nvSpPr>
            <p:cNvPr id="303" name="Text Box 142"/>
            <p:cNvSpPr txBox="1">
              <a:spLocks noChangeArrowheads="1"/>
            </p:cNvSpPr>
            <p:nvPr/>
          </p:nvSpPr>
          <p:spPr bwMode="auto">
            <a:xfrm>
              <a:off x="6271603" y="5553075"/>
              <a:ext cx="262283" cy="15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/>
                  <a:cs typeface="Arial"/>
                </a:rPr>
                <a:t>551</a:t>
              </a:r>
            </a:p>
          </p:txBody>
        </p:sp>
        <p:sp>
          <p:nvSpPr>
            <p:cNvPr id="304" name="Rectangle 144"/>
            <p:cNvSpPr>
              <a:spLocks noChangeArrowheads="1"/>
            </p:cNvSpPr>
            <p:nvPr/>
          </p:nvSpPr>
          <p:spPr bwMode="auto">
            <a:xfrm>
              <a:off x="5180013" y="1030288"/>
              <a:ext cx="2868612" cy="506412"/>
            </a:xfrm>
            <a:prstGeom prst="rect">
              <a:avLst/>
            </a:prstGeom>
            <a:gradFill rotWithShape="0">
              <a:gsLst>
                <a:gs pos="0">
                  <a:srgbClr val="003A1D"/>
                </a:gs>
                <a:gs pos="50000">
                  <a:srgbClr val="007E3F"/>
                </a:gs>
                <a:gs pos="100000">
                  <a:srgbClr val="003A1D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"/>
                  <a:cs typeface="Arial"/>
                </a:rPr>
                <a:t>Instrument Design Lab (IDL/ADLi)</a:t>
              </a:r>
              <a:endParaRPr lang="en-US" sz="11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algn="ctr">
                <a:lnSpc>
                  <a:spcPct val="90000"/>
                </a:lnSpc>
              </a:pPr>
              <a:endParaRPr lang="en-US" sz="8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305" name="Text Box 147"/>
            <p:cNvSpPr txBox="1">
              <a:spLocks noChangeArrowheads="1"/>
            </p:cNvSpPr>
            <p:nvPr/>
          </p:nvSpPr>
          <p:spPr bwMode="auto">
            <a:xfrm>
              <a:off x="6879802" y="1363663"/>
              <a:ext cx="1065636" cy="161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70000"/>
                </a:lnSpc>
                <a:spcBef>
                  <a:spcPct val="50000"/>
                </a:spcBef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IDL Systems Engineers</a:t>
              </a:r>
              <a:endParaRPr lang="en-US" sz="7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306" name="Text Box 148"/>
            <p:cNvSpPr txBox="1">
              <a:spLocks noChangeArrowheads="1"/>
            </p:cNvSpPr>
            <p:nvPr/>
          </p:nvSpPr>
          <p:spPr bwMode="auto">
            <a:xfrm>
              <a:off x="5543550" y="1363663"/>
              <a:ext cx="569723" cy="161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700" b="1" dirty="0">
                  <a:solidFill>
                    <a:schemeClr val="bg1"/>
                  </a:solidFill>
                  <a:latin typeface="Arial"/>
                  <a:cs typeface="Arial"/>
                </a:rPr>
                <a:t>Lab Leads</a:t>
              </a:r>
              <a:endParaRPr lang="en-US" sz="7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307" name="Line 150"/>
            <p:cNvSpPr>
              <a:spLocks noChangeShapeType="1"/>
            </p:cNvSpPr>
            <p:nvPr/>
          </p:nvSpPr>
          <p:spPr bwMode="auto">
            <a:xfrm>
              <a:off x="5324475" y="1328738"/>
              <a:ext cx="260985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308" name="TextBox 307"/>
          <p:cNvSpPr txBox="1"/>
          <p:nvPr/>
        </p:nvSpPr>
        <p:spPr>
          <a:xfrm>
            <a:off x="3656317" y="2539881"/>
            <a:ext cx="1860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Experienced,</a:t>
            </a:r>
          </a:p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knowledgeable</a:t>
            </a:r>
          </a:p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engineers</a:t>
            </a:r>
          </a:p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available</a:t>
            </a:r>
          </a:p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</a:p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all</a:t>
            </a:r>
          </a:p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required</a:t>
            </a:r>
          </a:p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disciplines.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30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494520"/>
            <a:ext cx="4154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NASA Goddard Space Flight Center — </a:t>
            </a:r>
            <a:r>
              <a:rPr lang="en-US" b="1" dirty="0"/>
              <a:t>Integrated Design Center</a:t>
            </a:r>
          </a:p>
        </p:txBody>
      </p:sp>
      <p:sp>
        <p:nvSpPr>
          <p:cNvPr id="3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380" y="6500377"/>
            <a:ext cx="1161826" cy="357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D31F283-732C-DE4B-84FD-65E82CFF6A8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78375" y="1431618"/>
            <a:ext cx="8021825" cy="471747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1800" b="1" dirty="0">
                <a:solidFill>
                  <a:schemeClr val="tx1"/>
                </a:solidFill>
                <a:latin typeface="Arial"/>
                <a:cs typeface="Arial"/>
              </a:rPr>
              <a:t>Concurrent, collaborative, systems engineering:</a:t>
            </a: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All required engineering disciplines work simultaneously for study duration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Customer team integrated into design process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Systems Engineers infuse end-to-end system and mission life-cycle perspectives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Lab Lead manages customer needs, schedule, product consistency and quality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None/>
            </a:pPr>
            <a:r>
              <a:rPr lang="en-US" sz="1800" b="1" dirty="0">
                <a:solidFill>
                  <a:schemeClr val="tx1"/>
                </a:solidFill>
                <a:latin typeface="Arial"/>
                <a:cs typeface="Arial"/>
              </a:rPr>
              <a:t>Rapid, responsive, evolving concept design development: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Evaluate and iterate concept design in real-time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Discipline engineers use consistent conventions to represent the design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Systems engineers use collaborative tools to rack up engineering resources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Routine study milestones are used to evaluate progress and make key decisions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solidFill>
                  <a:schemeClr val="tx1"/>
                </a:solidFill>
                <a:latin typeface="Arial"/>
                <a:cs typeface="Arial"/>
              </a:rPr>
              <a:t>Proven approach: </a:t>
            </a:r>
          </a:p>
          <a:p>
            <a:pPr eaLnBrk="1" hangingPunct="1">
              <a:lnSpc>
                <a:spcPct val="90000"/>
              </a:lnSpc>
              <a:tabLst>
                <a:tab pos="8512175" algn="l"/>
              </a:tabLst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Within a reasonable scope of work, 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339725" algn="l"/>
                <a:tab pos="8512175" algn="l"/>
              </a:tabLst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	the outcome of the study is credible 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339725" algn="l"/>
                <a:tab pos="8512175" algn="l"/>
              </a:tabLst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	and </a:t>
            </a:r>
            <a:r>
              <a:rPr lang="en-US" sz="1600" dirty="0" err="1">
                <a:solidFill>
                  <a:schemeClr val="tx1"/>
                </a:solidFill>
                <a:latin typeface="Arial"/>
                <a:cs typeface="Arial"/>
              </a:rPr>
              <a:t>costable</a:t>
            </a:r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>
          <a:xfrm>
            <a:off x="373649" y="247654"/>
            <a:ext cx="8401511" cy="85552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Arial"/>
                <a:cs typeface="Arial"/>
              </a:rPr>
              <a:t>Process</a:t>
            </a:r>
          </a:p>
        </p:txBody>
      </p:sp>
      <p:pic>
        <p:nvPicPr>
          <p:cNvPr id="2" name="Picture 1" descr="ID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40" y="4564209"/>
            <a:ext cx="4061671" cy="2062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>
          <a:xfrm>
            <a:off x="373649" y="247654"/>
            <a:ext cx="8465657" cy="111208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>
                <a:latin typeface="Arial"/>
                <a:cs typeface="Arial"/>
              </a:rPr>
              <a:t>Facilities</a:t>
            </a:r>
          </a:p>
        </p:txBody>
      </p:sp>
      <p:pic>
        <p:nvPicPr>
          <p:cNvPr id="2" name="Picture 1" descr="MDL 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86" y="1516382"/>
            <a:ext cx="4209308" cy="2785797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3" name="Picture 2" descr="IDL_Facility_Empty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123" y="3553269"/>
            <a:ext cx="4587243" cy="2675892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963167" y="1579574"/>
            <a:ext cx="3802890" cy="12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7F40"/>
              </a:buClr>
            </a:pPr>
            <a:r>
              <a:rPr lang="en-US" sz="1800" dirty="0">
                <a:latin typeface="Arial"/>
                <a:cs typeface="Arial"/>
              </a:rPr>
              <a:t>State-of-the-art engineering workstations, software and information technology to ensure engineering excellence.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4036" y="5684161"/>
            <a:ext cx="3647804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20000"/>
              </a:spcBef>
              <a:buClr>
                <a:srgbClr val="007F40"/>
              </a:buClr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Instrument Design Lab (IDL)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51267" y="4529244"/>
            <a:ext cx="3563000" cy="99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7F40"/>
              </a:buClr>
            </a:pPr>
            <a:r>
              <a:rPr lang="en-US" sz="1800" dirty="0">
                <a:latin typeface="Arial"/>
                <a:cs typeface="Arial"/>
              </a:rPr>
              <a:t>Comfortable, well-equipped workspaces to facilitate dynamic interaction within team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83578" y="3027282"/>
            <a:ext cx="4127777" cy="404812"/>
            <a:chOff x="4512117" y="1507653"/>
            <a:chExt cx="4127777" cy="404812"/>
          </a:xfrm>
        </p:grpSpPr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4512117" y="1507653"/>
              <a:ext cx="4127777" cy="404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115888" indent="-11588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F40"/>
                </a:buClr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01638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F40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625475" indent="-1095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F40"/>
                </a:buClr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911225" indent="-16827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F40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201738" indent="-1762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F40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1658938" indent="-176213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007F40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116138" indent="-176213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007F40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2573338" indent="-176213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007F40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030538" indent="-176213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007F40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sz="2000" b="1" dirty="0">
                  <a:latin typeface="Arial"/>
                  <a:ea typeface="ＭＳ Ｐゴシック" charset="0"/>
                  <a:cs typeface="Arial"/>
                </a:rPr>
                <a:t>Mission Design Lab (MDL)</a:t>
              </a:r>
            </a:p>
            <a:p>
              <a:pPr algn="r" eaLnBrk="1" hangingPunct="1">
                <a:buFontTx/>
                <a:buNone/>
              </a:pPr>
              <a:endParaRPr lang="en-US" sz="2000" b="1" dirty="0">
                <a:latin typeface="Arial"/>
                <a:ea typeface="ＭＳ Ｐゴシック" charset="0"/>
                <a:cs typeface="Arial"/>
              </a:endParaRPr>
            </a:p>
            <a:p>
              <a:pPr algn="r" eaLnBrk="1" hangingPunct="1">
                <a:buFontTx/>
                <a:buNone/>
              </a:pPr>
              <a:endParaRPr lang="en-US" sz="2000" b="1" dirty="0">
                <a:latin typeface="Arial"/>
                <a:ea typeface="ＭＳ Ｐゴシック" charset="0"/>
                <a:cs typeface="Arial"/>
              </a:endParaRPr>
            </a:p>
            <a:p>
              <a:pPr algn="r" eaLnBrk="1" hangingPunct="1">
                <a:buFontTx/>
                <a:buNone/>
              </a:pPr>
              <a:endParaRPr lang="en-US" sz="2000" dirty="0"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" name="Left Arrow 4"/>
            <p:cNvSpPr/>
            <p:nvPr/>
          </p:nvSpPr>
          <p:spPr>
            <a:xfrm>
              <a:off x="4769167" y="1648217"/>
              <a:ext cx="486374" cy="121589"/>
            </a:xfrm>
            <a:prstGeom prst="leftArrow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Left Arrow 10"/>
          <p:cNvSpPr/>
          <p:nvPr/>
        </p:nvSpPr>
        <p:spPr>
          <a:xfrm rot="10800000">
            <a:off x="3631325" y="5833344"/>
            <a:ext cx="486374" cy="121589"/>
          </a:xfrm>
          <a:prstGeom prst="leftArrow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7620</TotalTime>
  <Words>1041</Words>
  <Application>Microsoft Macintosh PowerPoint</Application>
  <PresentationFormat>On-screen Show (4:3)</PresentationFormat>
  <Paragraphs>297</Paragraphs>
  <Slides>13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Candara</vt:lpstr>
      <vt:lpstr>Lucida Grande</vt:lpstr>
      <vt:lpstr>Symbol</vt:lpstr>
      <vt:lpstr>Times</vt:lpstr>
      <vt:lpstr>Times New Roman</vt:lpstr>
      <vt:lpstr>Waveform</vt:lpstr>
      <vt:lpstr>VISIO</vt:lpstr>
      <vt:lpstr> Overview of the GSFC  Integrated Design Center (IDC)  </vt:lpstr>
      <vt:lpstr>Integrated Design Center (IDC)</vt:lpstr>
      <vt:lpstr>IDL – Services and Capabilities</vt:lpstr>
      <vt:lpstr>IDL Product Examples</vt:lpstr>
      <vt:lpstr>MDL – Services and Capabilities</vt:lpstr>
      <vt:lpstr>MDL Product Examples</vt:lpstr>
      <vt:lpstr>People</vt:lpstr>
      <vt:lpstr>Process</vt:lpstr>
      <vt:lpstr>Facilities</vt:lpstr>
      <vt:lpstr>Tools</vt:lpstr>
      <vt:lpstr>IDC Value</vt:lpstr>
      <vt:lpstr>PowerPoint Presentation</vt:lpstr>
      <vt:lpstr>IDC Inception and Evolution</vt:lpstr>
    </vt:vector>
  </TitlesOfParts>
  <Company>LMIT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NASA ODIN</dc:creator>
  <cp:lastModifiedBy>Microsoft Office User</cp:lastModifiedBy>
  <cp:revision>790</cp:revision>
  <cp:lastPrinted>2016-03-21T12:42:55Z</cp:lastPrinted>
  <dcterms:created xsi:type="dcterms:W3CDTF">2011-10-24T13:56:12Z</dcterms:created>
  <dcterms:modified xsi:type="dcterms:W3CDTF">2018-03-05T12:41:29Z</dcterms:modified>
</cp:coreProperties>
</file>